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y="5143500" cx="9144000"/>
  <p:notesSz cx="6858000" cy="9144000"/>
  <p:embeddedFontLst>
    <p:embeddedFont>
      <p:font typeface="Economica"/>
      <p:regular r:id="rId53"/>
      <p:bold r:id="rId54"/>
      <p:italic r:id="rId55"/>
      <p:boldItalic r:id="rId56"/>
    </p:embeddedFont>
    <p:embeddedFont>
      <p:font typeface="Proxima Nova"/>
      <p:regular r:id="rId57"/>
      <p:bold r:id="rId58"/>
      <p:italic r:id="rId59"/>
      <p:boldItalic r:id="rId60"/>
    </p:embeddedFont>
    <p:embeddedFont>
      <p:font typeface="Oswald"/>
      <p:regular r:id="rId61"/>
      <p:bold r:id="rId62"/>
    </p:embeddedFont>
    <p:embeddedFont>
      <p:font typeface="Open Sans"/>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Oswald-bold.fntdata"/><Relationship Id="rId61" Type="http://schemas.openxmlformats.org/officeDocument/2006/relationships/font" Target="fonts/Oswald-regular.fntdata"/><Relationship Id="rId20" Type="http://schemas.openxmlformats.org/officeDocument/2006/relationships/slide" Target="slides/slide16.xml"/><Relationship Id="rId64" Type="http://schemas.openxmlformats.org/officeDocument/2006/relationships/font" Target="fonts/OpenSans-bold.fntdata"/><Relationship Id="rId63" Type="http://schemas.openxmlformats.org/officeDocument/2006/relationships/font" Target="fonts/OpenSans-regular.fntdata"/><Relationship Id="rId22" Type="http://schemas.openxmlformats.org/officeDocument/2006/relationships/slide" Target="slides/slide18.xml"/><Relationship Id="rId66" Type="http://schemas.openxmlformats.org/officeDocument/2006/relationships/font" Target="fonts/OpenSans-boldItalic.fntdata"/><Relationship Id="rId21" Type="http://schemas.openxmlformats.org/officeDocument/2006/relationships/slide" Target="slides/slide17.xml"/><Relationship Id="rId65" Type="http://schemas.openxmlformats.org/officeDocument/2006/relationships/font" Target="fonts/OpenSans-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ProximaNova-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Economica-regular.fntdata"/><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Economica-italic.fntdata"/><Relationship Id="rId10" Type="http://schemas.openxmlformats.org/officeDocument/2006/relationships/slide" Target="slides/slide6.xml"/><Relationship Id="rId54" Type="http://schemas.openxmlformats.org/officeDocument/2006/relationships/font" Target="fonts/Economica-bold.fntdata"/><Relationship Id="rId13" Type="http://schemas.openxmlformats.org/officeDocument/2006/relationships/slide" Target="slides/slide9.xml"/><Relationship Id="rId57" Type="http://schemas.openxmlformats.org/officeDocument/2006/relationships/font" Target="fonts/ProximaNova-regular.fntdata"/><Relationship Id="rId12" Type="http://schemas.openxmlformats.org/officeDocument/2006/relationships/slide" Target="slides/slide8.xml"/><Relationship Id="rId56" Type="http://schemas.openxmlformats.org/officeDocument/2006/relationships/font" Target="fonts/Economica-boldItalic.fntdata"/><Relationship Id="rId15" Type="http://schemas.openxmlformats.org/officeDocument/2006/relationships/slide" Target="slides/slide11.xml"/><Relationship Id="rId59" Type="http://schemas.openxmlformats.org/officeDocument/2006/relationships/font" Target="fonts/ProximaNova-italic.fntdata"/><Relationship Id="rId14" Type="http://schemas.openxmlformats.org/officeDocument/2006/relationships/slide" Target="slides/slide10.xml"/><Relationship Id="rId58" Type="http://schemas.openxmlformats.org/officeDocument/2006/relationships/font" Target="fonts/ProximaNova-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wn.net/Articles/534735/"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erf.wiki.kernel.org/index.php/Main_Page"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Ipa-pure-const, ipa-profile, ipa-reference</a:t>
            </a:r>
            <a:endParaRPr/>
          </a:p>
          <a:p>
            <a:pPr indent="0" lvl="0" marL="0" marR="0" rtl="0" algn="l">
              <a:lnSpc>
                <a:spcPct val="100000"/>
              </a:lnSpc>
              <a:spcBef>
                <a:spcPts val="0"/>
              </a:spcBef>
              <a:spcAft>
                <a:spcPts val="0"/>
              </a:spcAft>
              <a:buNone/>
            </a:pPr>
            <a:r>
              <a:t/>
            </a:r>
            <a:endParaRPr/>
          </a:p>
          <a:p>
            <a:pPr indent="0" lvl="0" marL="0" rtl="0">
              <a:spcBef>
                <a:spcPts val="0"/>
              </a:spcBef>
              <a:spcAft>
                <a:spcPts val="0"/>
              </a:spcAft>
              <a:buClr>
                <a:schemeClr val="dk1"/>
              </a:buClr>
              <a:buSzPts val="1100"/>
              <a:buFont typeface="Arial"/>
              <a:buNone/>
            </a:pPr>
            <a:r>
              <a:rPr lang="en">
                <a:solidFill>
                  <a:schemeClr val="dk1"/>
                </a:solidFill>
              </a:rPr>
              <a:t>Ipa: interprocedural analysis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Ipa-pure-const marks functions as either constant or pure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Also sets variant that are allowed to loop indefinitely</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PURE: function doesn’t modify global memory; CONST: function doesn’t read/modify any global memory</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Ipa-reference: gathers info about how variables whose scope is confined to the compilation unit are used (?)</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First, analyze each function and static variable initialization to determine which variables are either read, written, or have their address taken</a:t>
            </a:r>
            <a:endParaRPr>
              <a:solidFill>
                <a:schemeClr val="dk1"/>
              </a:solidFill>
            </a:endParaRPr>
          </a:p>
          <a:p>
            <a:pPr indent="-317500" lvl="2" marL="1371600" rtl="0">
              <a:spcBef>
                <a:spcPts val="0"/>
              </a:spcBef>
              <a:spcAft>
                <a:spcPts val="0"/>
              </a:spcAft>
              <a:buClr>
                <a:schemeClr val="dk1"/>
              </a:buClr>
              <a:buSzPts val="1400"/>
              <a:buChar char="-"/>
            </a:pPr>
            <a:r>
              <a:rPr lang="en">
                <a:solidFill>
                  <a:schemeClr val="dk1"/>
                </a:solidFill>
              </a:rPr>
              <a:t> Any local static variable that has its address taken is removed from consideration</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Then, transitive closure (?) of this info is performed over the call graph (?) to determine the worst case set of side effects of each call</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Later, local and global sets are examined to make the call clobbering (?) less traumatic, promote some statics to registers, and improve aliasing</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TLDR: discover which static variables don’t escape the compilation unit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highlight>
                  <a:srgbClr val="FFFFFF"/>
                </a:highlight>
              </a:rPr>
              <a:t>Space-speed tradeoff: sacrifice an increase in space for some added speed</a:t>
            </a:r>
            <a:endParaRPr>
              <a:solidFill>
                <a:schemeClr val="dk1"/>
              </a:solidFill>
              <a:highlight>
                <a:srgbClr val="FFFFFF"/>
              </a:highlight>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highlight>
                  <a:srgbClr val="FFFFFF"/>
                </a:highlight>
              </a:rPr>
              <a:t>Align stuff will increase size, but ideally not prohibitively so</a:t>
            </a:r>
            <a:endParaRPr>
              <a:solidFill>
                <a:schemeClr val="dk1"/>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All of these increase code size by adding nops.</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Processors fetch instructions in groups of powers of two.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Maximum allowed bytes to skip (power of two) = 65536 for align-labels and jumps</a:t>
            </a:r>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Align-loops works best if executed many times because of the padding - if only executing once or a couple times, you get a performance penalty because you have to deal with all the no-ops in padding with little to no actual payoff</a:t>
            </a:r>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Additional cse optimization tags:</a:t>
            </a:r>
            <a:endParaRPr/>
          </a:p>
          <a:p>
            <a:pPr indent="-317500" lvl="0" marL="457200" rtl="0">
              <a:spcBef>
                <a:spcPts val="0"/>
              </a:spcBef>
              <a:spcAft>
                <a:spcPts val="0"/>
              </a:spcAft>
              <a:buSzPts val="1400"/>
              <a:buChar char="-"/>
            </a:pPr>
            <a:r>
              <a:rPr lang="en"/>
              <a:t>cse-follow-jumps: scan through jump instructions when target isn’t reached by any other path</a:t>
            </a:r>
            <a:endParaRPr/>
          </a:p>
          <a:p>
            <a:pPr indent="-317500" lvl="0" marL="457200" rtl="0">
              <a:spcBef>
                <a:spcPts val="0"/>
              </a:spcBef>
              <a:spcAft>
                <a:spcPts val="0"/>
              </a:spcAft>
              <a:buSzPts val="1400"/>
              <a:buChar char="-"/>
            </a:pPr>
            <a:r>
              <a:rPr lang="en"/>
              <a:t>cse-skip-blocks: follow jumps that conditionally skip over blocks</a:t>
            </a:r>
            <a:endParaRPr/>
          </a:p>
          <a:p>
            <a:pPr indent="-317500" lvl="0" marL="457200" rtl="0">
              <a:spcBef>
                <a:spcPts val="0"/>
              </a:spcBef>
              <a:spcAft>
                <a:spcPts val="0"/>
              </a:spcAft>
              <a:buSzPts val="1400"/>
              <a:buChar char="-"/>
            </a:pPr>
            <a:r>
              <a:rPr lang="en"/>
              <a:t>gcse: performs global CSE pass</a:t>
            </a:r>
            <a:endParaRPr/>
          </a:p>
          <a:p>
            <a:pPr indent="-317500" lvl="0" marL="457200" rtl="0">
              <a:spcBef>
                <a:spcPts val="0"/>
              </a:spcBef>
              <a:spcAft>
                <a:spcPts val="0"/>
              </a:spcAft>
              <a:buSzPts val="1400"/>
              <a:buChar char="-"/>
            </a:pPr>
            <a:r>
              <a:rPr lang="en"/>
              <a:t>gcse-lm: global CSE attempts to move loads that are only killed by stores themselves</a:t>
            </a:r>
            <a:endParaRPr/>
          </a:p>
          <a:p>
            <a:pPr indent="-317500" lvl="1" marL="914400" rtl="0">
              <a:spcBef>
                <a:spcPts val="0"/>
              </a:spcBef>
              <a:spcAft>
                <a:spcPts val="0"/>
              </a:spcAft>
              <a:buSzPts val="1400"/>
              <a:buChar char="-"/>
            </a:pPr>
            <a:r>
              <a:rPr lang="en"/>
              <a:t>Change load/store sequence within a loop to a load outside a loop and a copy/store within the loop</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rPr>
              <a:t>Constant propagation: performed if we only ever assign one value to a variable</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rPr>
              <a:t>Possibilities for a are anything between 0 and 255</a:t>
            </a:r>
            <a:endParaRPr>
              <a:solidFill>
                <a:schemeClr val="dk1"/>
              </a:solidFill>
            </a:endParaRPr>
          </a:p>
          <a:p>
            <a:pPr indent="0" lvl="0" marL="0" marR="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rPr>
              <a:t>Possibilities for b are anything from 100 to 355; short value can be up to 2^15-1, so we’re ok.</a:t>
            </a:r>
            <a:endParaRPr>
              <a:solidFill>
                <a:schemeClr val="dk1"/>
              </a:solidFill>
            </a:endParaRPr>
          </a:p>
          <a:p>
            <a:pPr indent="0" lvl="0" marL="0" marR="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rPr>
              <a:t>ICF arises with poorly written libraries that may have function duplicates</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Unswitch-loops, tree-loop-vectorize/distribution/distribution-patterns, loop-interchange, peel-loops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Unswitch-loops, tree-loop-vectorize/distribution/distribution-patterns, loop-interchange, peel-loops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The if statement’s condition is loop invariant (doesn’t depend on i, or any value calculated using i)</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Front end: </a:t>
            </a:r>
            <a:endParaRPr/>
          </a:p>
          <a:p>
            <a:pPr indent="0" lvl="0" marL="0">
              <a:spcBef>
                <a:spcPts val="0"/>
              </a:spcBef>
              <a:spcAft>
                <a:spcPts val="0"/>
              </a:spcAft>
              <a:buNone/>
            </a:pPr>
            <a:r>
              <a:rPr lang="en"/>
              <a:t>	Lexical analysis (divide into words and categorize the words)</a:t>
            </a:r>
            <a:endParaRPr/>
          </a:p>
          <a:p>
            <a:pPr indent="0" lvl="0" marL="0">
              <a:spcBef>
                <a:spcPts val="0"/>
              </a:spcBef>
              <a:spcAft>
                <a:spcPts val="0"/>
              </a:spcAft>
              <a:buNone/>
            </a:pPr>
            <a:r>
              <a:rPr lang="en"/>
              <a:t>	Syntax analysis (arrange words in parse tree)</a:t>
            </a:r>
            <a:endParaRPr/>
          </a:p>
          <a:p>
            <a:pPr indent="0" lvl="0" marL="0">
              <a:spcBef>
                <a:spcPts val="0"/>
              </a:spcBef>
              <a:spcAft>
                <a:spcPts val="0"/>
              </a:spcAft>
              <a:buNone/>
            </a:pPr>
            <a:r>
              <a:rPr lang="en"/>
              <a:t>	Intermediate representation generation (create machine-independent representation of program)</a:t>
            </a:r>
            <a:endParaRPr/>
          </a:p>
          <a:p>
            <a:pPr indent="0" lvl="0" marL="0">
              <a:spcBef>
                <a:spcPts val="0"/>
              </a:spcBef>
              <a:spcAft>
                <a:spcPts val="0"/>
              </a:spcAft>
              <a:buNone/>
            </a:pPr>
            <a:r>
              <a:rPr lang="en"/>
              <a:t>Back-end:</a:t>
            </a:r>
            <a:endParaRPr/>
          </a:p>
          <a:p>
            <a:pPr indent="0" lvl="0" marL="0">
              <a:spcBef>
                <a:spcPts val="0"/>
              </a:spcBef>
              <a:spcAft>
                <a:spcPts val="0"/>
              </a:spcAft>
              <a:buNone/>
            </a:pPr>
            <a:r>
              <a:rPr lang="en"/>
              <a:t>	Register allocation: assign variable names a register in target machine code</a:t>
            </a:r>
            <a:endParaRPr/>
          </a:p>
          <a:p>
            <a:pPr indent="0" lvl="0" marL="0">
              <a:spcBef>
                <a:spcPts val="0"/>
              </a:spcBef>
              <a:spcAft>
                <a:spcPts val="0"/>
              </a:spcAft>
              <a:buNone/>
            </a:pPr>
            <a:r>
              <a:rPr lang="en"/>
              <a:t>	Machine code generation: produce assembly code for specific machine architecture</a:t>
            </a:r>
            <a:endParaRPr/>
          </a:p>
          <a:p>
            <a:pPr indent="0" lvl="0" marL="0" rtl="0">
              <a:spcBef>
                <a:spcPts val="0"/>
              </a:spcBef>
              <a:spcAft>
                <a:spcPts val="0"/>
              </a:spcAft>
              <a:buNone/>
            </a:pPr>
            <a:r>
              <a:rPr lang="en"/>
              <a:t>	Assembly and linking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Unswitch-loops, tree-loop-vectorize/distribution/distribution-patterns, loop-interchange, peel-loops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Unswitch-loops, tree-loop-vectorize/distribution/distribution-patterns, loop-interchange, peel-loops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c=5 and then every iteration after that, c = i-1</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Unswitch-loops, tree-loop-vectorize/distribution/distribution-patterns, loop-interchange, peel-loops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Start with two initial loads (outside loop); then, no loads within the loop (only copies)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May result in incorrect code, particularly revolving around floating point calculations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Optimizes for space usage (code and data) of resulting program. </a:t>
            </a:r>
            <a:endParaRPr/>
          </a:p>
          <a:p>
            <a:pPr indent="-317500" lvl="0" marL="457200" rtl="0">
              <a:spcBef>
                <a:spcPts val="0"/>
              </a:spcBef>
              <a:spcAft>
                <a:spcPts val="0"/>
              </a:spcAft>
              <a:buSzPts val="1400"/>
              <a:buChar char="-"/>
            </a:pPr>
            <a:r>
              <a:rPr lang="en"/>
              <a:t>This includes all second-level optimizations, except for the alignment optimizations. The alignment optimizations skip space (using no-ops) to align functions, loops, jumps and labels to an address that is a multiple of a power of two, in an architecture-dependent manner. Skipping to these boundaries can increase performance as well as the size of the resulting code and data spaces; therefore, these particular optimizations are disabled.</a:t>
            </a:r>
            <a:endParaRPr/>
          </a:p>
          <a:p>
            <a:pPr indent="-317500" lvl="0" marL="457200" rtl="0">
              <a:spcBef>
                <a:spcPts val="0"/>
              </a:spcBef>
              <a:spcAft>
                <a:spcPts val="0"/>
              </a:spcAft>
              <a:buSzPts val="1400"/>
              <a:buChar char="-"/>
            </a:pPr>
            <a:r>
              <a:rPr lang="en">
                <a:solidFill>
                  <a:schemeClr val="dk1"/>
                </a:solidFill>
                <a:highlight>
                  <a:srgbClr val="FFFFFF"/>
                </a:highlight>
              </a:rPr>
              <a:t>“In some situations, optimizing for space can also produce </a:t>
            </a:r>
            <a:r>
              <a:rPr i="1" lang="en">
                <a:solidFill>
                  <a:schemeClr val="dk1"/>
                </a:solidFill>
                <a:highlight>
                  <a:srgbClr val="FFFFFF"/>
                </a:highlight>
              </a:rPr>
              <a:t>faster</a:t>
            </a:r>
            <a:r>
              <a:rPr lang="en">
                <a:solidFill>
                  <a:schemeClr val="dk1"/>
                </a:solidFill>
                <a:highlight>
                  <a:srgbClr val="FFFFFF"/>
                </a:highlight>
              </a:rPr>
              <a:t> code. In a sense, we are all running space-constrained systems, in that the performance of our CPUs depends heavily on how well those CPUs are using their cache space. Space-optimized code can make better use of scarce instruction cache space, and, as a result, perform better overall.” (</a:t>
            </a:r>
            <a:r>
              <a:rPr lang="en" u="sng">
                <a:solidFill>
                  <a:schemeClr val="hlink"/>
                </a:solidFill>
                <a:highlight>
                  <a:srgbClr val="FFFFFF"/>
                </a:highlight>
                <a:hlinkClick r:id="rId2"/>
              </a:rPr>
              <a:t>https://lwn.net/Articles/534735/</a:t>
            </a:r>
            <a:r>
              <a:rPr lang="en">
                <a:solidFill>
                  <a:schemeClr val="dk1"/>
                </a:solidFill>
                <a:highlight>
                  <a:srgbClr val="FFFFFF"/>
                </a:highlight>
              </a:rPr>
              <a:t>)</a:t>
            </a:r>
            <a:br>
              <a:rPr lang="en"/>
            </a:b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Goal of compilers: transform source code into some sort of intermediate representation</a:t>
            </a:r>
            <a:endParaRPr/>
          </a:p>
          <a:p>
            <a:pPr indent="0" lvl="0" marL="0">
              <a:spcBef>
                <a:spcPts val="0"/>
              </a:spcBef>
              <a:spcAft>
                <a:spcPts val="0"/>
              </a:spcAft>
              <a:buNone/>
            </a:pPr>
            <a:r>
              <a:rPr lang="en"/>
              <a:t>Optimization:</a:t>
            </a:r>
            <a:endParaRPr/>
          </a:p>
          <a:p>
            <a:pPr indent="0" lvl="0" marL="0">
              <a:spcBef>
                <a:spcPts val="0"/>
              </a:spcBef>
              <a:spcAft>
                <a:spcPts val="0"/>
              </a:spcAft>
              <a:buNone/>
            </a:pPr>
            <a:r>
              <a:rPr lang="en"/>
              <a:t>	Each optimization technique applied independently</a:t>
            </a:r>
            <a:endParaRPr/>
          </a:p>
          <a:p>
            <a:pPr indent="0" lvl="0" marL="0">
              <a:spcBef>
                <a:spcPts val="0"/>
              </a:spcBef>
              <a:spcAft>
                <a:spcPts val="0"/>
              </a:spcAft>
              <a:buNone/>
            </a:pPr>
            <a:r>
              <a:rPr lang="en"/>
              <a:t>	Intermediate representation passed through optimizer several times</a:t>
            </a:r>
            <a:endParaRPr/>
          </a:p>
          <a:p>
            <a:pPr indent="0" lvl="0" marL="0" rtl="0">
              <a:spcBef>
                <a:spcPts val="0"/>
              </a:spcBef>
              <a:spcAft>
                <a:spcPts val="0"/>
              </a:spcAft>
              <a:buNone/>
            </a:pPr>
            <a:r>
              <a:rPr lang="en"/>
              <a:t>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050">
              <a:solidFill>
                <a:srgbClr val="333333"/>
              </a:solidFill>
              <a:highlight>
                <a:srgbClr val="FAFAFA"/>
              </a:highlight>
              <a:latin typeface="Open Sans"/>
              <a:ea typeface="Open Sans"/>
              <a:cs typeface="Open Sans"/>
              <a:sym typeface="Open Sans"/>
            </a:endParaRPr>
          </a:p>
          <a:p>
            <a:pPr indent="-295275" lvl="0" marL="457200" rtl="0">
              <a:spcBef>
                <a:spcPts val="0"/>
              </a:spcBef>
              <a:spcAft>
                <a:spcPts val="0"/>
              </a:spcAft>
              <a:buClr>
                <a:srgbClr val="333333"/>
              </a:buClr>
              <a:buSzPts val="1050"/>
              <a:buFont typeface="Open Sans"/>
              <a:buChar char="-"/>
            </a:pPr>
            <a:r>
              <a:rPr lang="en" sz="1050">
                <a:solidFill>
                  <a:srgbClr val="333333"/>
                </a:solidFill>
                <a:highlight>
                  <a:srgbClr val="FAFAFA"/>
                </a:highlight>
                <a:latin typeface="Open Sans"/>
                <a:ea typeface="Open Sans"/>
                <a:cs typeface="Open Sans"/>
                <a:sym typeface="Open Sans"/>
              </a:rPr>
              <a:t>Code improvements such as register allocation and instruction scheduling are machine dependent. In the case of register allocation, the types and number of registers available affects the promotion of data to registers. Similarly, effective instruction scheduling requires information about the operation of the target machine’s pipeline. Somewhat less obvious, but no less machine dependent are the code improvements inline function expansion and loop unrolling. Inline function expansion can be performed most effectively when details of the target machine’s instruction cache is available. Similarly, the amount of loop unrolling performed depends on the number of target machine registers available, characteristics of the instruction pipeline as well as the size of the instruction cache</a:t>
            </a:r>
            <a:endParaRPr sz="1050">
              <a:solidFill>
                <a:srgbClr val="333333"/>
              </a:solidFill>
              <a:highlight>
                <a:srgbClr val="FAFAFA"/>
              </a:highlight>
              <a:latin typeface="Open Sans"/>
              <a:ea typeface="Open Sans"/>
              <a:cs typeface="Open Sans"/>
              <a:sym typeface="Open Sans"/>
            </a:endParaRPr>
          </a:p>
          <a:p>
            <a:pPr indent="0" lvl="0" marL="0" rtl="0">
              <a:spcBef>
                <a:spcPts val="0"/>
              </a:spcBef>
              <a:spcAft>
                <a:spcPts val="0"/>
              </a:spcAft>
              <a:buNone/>
            </a:pPr>
            <a:r>
              <a:t/>
            </a:r>
            <a:endParaRPr sz="1050">
              <a:solidFill>
                <a:srgbClr val="333333"/>
              </a:solidFill>
              <a:highlight>
                <a:srgbClr val="FAFAFA"/>
              </a:highlight>
              <a:latin typeface="Open Sans"/>
              <a:ea typeface="Open Sans"/>
              <a:cs typeface="Open Sans"/>
              <a:sym typeface="Open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spcBef>
                <a:spcPts val="0"/>
              </a:spcBef>
              <a:spcAft>
                <a:spcPts val="0"/>
              </a:spcAft>
              <a:buClr>
                <a:srgbClr val="333333"/>
              </a:buClr>
              <a:buSzPts val="1050"/>
              <a:buFont typeface="Open Sans"/>
              <a:buChar char="-"/>
            </a:pPr>
            <a:r>
              <a:rPr lang="en" sz="1150">
                <a:solidFill>
                  <a:srgbClr val="242729"/>
                </a:solidFill>
                <a:highlight>
                  <a:srgbClr val="FFFFFF"/>
                </a:highlight>
              </a:rPr>
              <a:t>If you use </a:t>
            </a:r>
            <a:r>
              <a:rPr lang="en" sz="1000">
                <a:solidFill>
                  <a:srgbClr val="242729"/>
                </a:solidFill>
                <a:highlight>
                  <a:srgbClr val="EFF0F1"/>
                </a:highlight>
                <a:latin typeface="Courier New"/>
                <a:ea typeface="Courier New"/>
                <a:cs typeface="Courier New"/>
                <a:sym typeface="Courier New"/>
              </a:rPr>
              <a:t>-march</a:t>
            </a:r>
            <a:r>
              <a:rPr lang="en" sz="1150">
                <a:solidFill>
                  <a:srgbClr val="242729"/>
                </a:solidFill>
                <a:highlight>
                  <a:srgbClr val="FFFFFF"/>
                </a:highlight>
              </a:rPr>
              <a:t> then GCC will be free to generate instructions that work on the specified CPU, but not on (typically) earlier CPUs in the architecture family. If you use </a:t>
            </a:r>
            <a:r>
              <a:rPr lang="en" sz="1000">
                <a:solidFill>
                  <a:srgbClr val="242729"/>
                </a:solidFill>
                <a:highlight>
                  <a:srgbClr val="EFF0F1"/>
                </a:highlight>
                <a:latin typeface="Courier New"/>
                <a:ea typeface="Courier New"/>
                <a:cs typeface="Courier New"/>
                <a:sym typeface="Courier New"/>
              </a:rPr>
              <a:t>-mtune</a:t>
            </a:r>
            <a:r>
              <a:rPr lang="en" sz="1150">
                <a:solidFill>
                  <a:srgbClr val="242729"/>
                </a:solidFill>
                <a:highlight>
                  <a:srgbClr val="FFFFFF"/>
                </a:highlight>
              </a:rPr>
              <a:t>, then the compiler will generate code that works on any of them, but will favour instruction sequences that run fastest on the specific CPU you indicated.</a:t>
            </a:r>
            <a:endParaRPr sz="1150">
              <a:solidFill>
                <a:srgbClr val="242729"/>
              </a:solidFill>
              <a:highlight>
                <a:srgbClr val="FFFFFF"/>
              </a:highlight>
            </a:endParaRPr>
          </a:p>
          <a:p>
            <a:pPr indent="-301625" lvl="0" marL="457200" rtl="0">
              <a:spcBef>
                <a:spcPts val="0"/>
              </a:spcBef>
              <a:spcAft>
                <a:spcPts val="0"/>
              </a:spcAft>
              <a:buClr>
                <a:srgbClr val="242729"/>
              </a:buClr>
              <a:buSzPts val="1150"/>
              <a:buChar char="-"/>
            </a:pPr>
            <a:r>
              <a:rPr lang="en">
                <a:solidFill>
                  <a:schemeClr val="dk1"/>
                </a:solidFill>
                <a:highlight>
                  <a:srgbClr val="FFFFFF"/>
                </a:highlight>
              </a:rPr>
              <a:t>As new processors are deployed in the marketplace, the behavior of these options will change. Therefore, if you upgrade to a newer version of GCC, code generation controlled by these options will change to reflect the most current processors at the time that version of GCC is released.</a:t>
            </a:r>
            <a:endParaRPr>
              <a:solidFill>
                <a:schemeClr val="dk1"/>
              </a:solidFill>
              <a:highlight>
                <a:srgbClr val="FFFFFF"/>
              </a:highlight>
            </a:endParaRPr>
          </a:p>
          <a:p>
            <a:pPr indent="-317500" lvl="0" marL="457200" rtl="0">
              <a:spcBef>
                <a:spcPts val="0"/>
              </a:spcBef>
              <a:spcAft>
                <a:spcPts val="0"/>
              </a:spcAft>
              <a:buClr>
                <a:schemeClr val="dk1"/>
              </a:buClr>
              <a:buSzPts val="1400"/>
              <a:buChar char="-"/>
            </a:pPr>
            <a:r>
              <a:t/>
            </a:r>
            <a:endParaRPr>
              <a:solidFill>
                <a:schemeClr val="dk1"/>
              </a:solidFill>
              <a:highlight>
                <a:srgbClr val="FFFFFF"/>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03" name="Shape 4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nSpc>
                <a:spcPct val="115000"/>
              </a:lnSpc>
              <a:spcBef>
                <a:spcPts val="1000"/>
              </a:spcBef>
              <a:spcAft>
                <a:spcPts val="0"/>
              </a:spcAft>
              <a:buSzPts val="1400"/>
              <a:buChar char="-"/>
            </a:pPr>
            <a:r>
              <a:rPr lang="en" sz="1000">
                <a:solidFill>
                  <a:srgbClr val="353744"/>
                </a:solidFill>
                <a:latin typeface="Proxima Nova"/>
                <a:ea typeface="Proxima Nova"/>
                <a:cs typeface="Proxima Nova"/>
                <a:sym typeface="Proxima Nova"/>
              </a:rPr>
              <a:t>R. D. Escobar, A. R. Angula, and M. Corsi, “Evaluation of GCC Optimization Parameters”, in </a:t>
            </a:r>
            <a:r>
              <a:rPr i="1" lang="en" sz="1000">
                <a:solidFill>
                  <a:srgbClr val="353744"/>
                </a:solidFill>
                <a:latin typeface="Proxima Nova"/>
                <a:ea typeface="Proxima Nova"/>
                <a:cs typeface="Proxima Nova"/>
                <a:sym typeface="Proxima Nova"/>
              </a:rPr>
              <a:t>Ing. USBMed,</a:t>
            </a:r>
            <a:r>
              <a:rPr lang="en" sz="1000">
                <a:solidFill>
                  <a:srgbClr val="353744"/>
                </a:solidFill>
                <a:latin typeface="Proxima Nova"/>
                <a:ea typeface="Proxima Nova"/>
                <a:cs typeface="Proxima Nova"/>
                <a:sym typeface="Proxima Nova"/>
              </a:rPr>
              <a:t> Vol. 3, No.2, 2012, pp. 31-39. [Online]. Available: http://web.usbmed.edu.co/usbmed/fing/v3n2/v3n2a4.pdf.</a:t>
            </a:r>
            <a:endParaRPr sz="1000">
              <a:solidFill>
                <a:srgbClr val="353744"/>
              </a:solidFill>
              <a:latin typeface="Proxima Nova"/>
              <a:ea typeface="Proxima Nova"/>
              <a:cs typeface="Proxima Nova"/>
              <a:sym typeface="Proxima Nova"/>
            </a:endParaRPr>
          </a:p>
          <a:p>
            <a:pPr indent="-292100" lvl="0" marL="457200" rtl="0">
              <a:lnSpc>
                <a:spcPct val="115000"/>
              </a:lnSpc>
              <a:spcBef>
                <a:spcPts val="1000"/>
              </a:spcBef>
              <a:spcAft>
                <a:spcPts val="0"/>
              </a:spcAft>
              <a:buClr>
                <a:srgbClr val="353744"/>
              </a:buClr>
              <a:buSzPts val="1000"/>
              <a:buFont typeface="Proxima Nova"/>
              <a:buChar char="-"/>
            </a:pPr>
            <a:r>
              <a:rPr lang="en" sz="1000">
                <a:solidFill>
                  <a:srgbClr val="353744"/>
                </a:solidFill>
                <a:latin typeface="Proxima Nova"/>
                <a:ea typeface="Proxima Nova"/>
                <a:cs typeface="Proxima Nova"/>
                <a:sym typeface="Proxima Nova"/>
              </a:rPr>
              <a:t>Why study compilers?? ⇒ Speed of System = hardware + compilers. Very important for those concerned about performance.</a:t>
            </a:r>
            <a:endParaRPr sz="1000">
              <a:solidFill>
                <a:srgbClr val="353744"/>
              </a:solidFill>
              <a:latin typeface="Proxima Nova"/>
              <a:ea typeface="Proxima Nova"/>
              <a:cs typeface="Proxima Nova"/>
              <a:sym typeface="Proxima Nova"/>
            </a:endParaRPr>
          </a:p>
          <a:p>
            <a:pPr indent="-292100" lvl="0" marL="457200" rtl="0">
              <a:lnSpc>
                <a:spcPct val="115000"/>
              </a:lnSpc>
              <a:spcBef>
                <a:spcPts val="1000"/>
              </a:spcBef>
              <a:spcAft>
                <a:spcPts val="0"/>
              </a:spcAft>
              <a:buClr>
                <a:srgbClr val="353744"/>
              </a:buClr>
              <a:buSzPts val="1000"/>
              <a:buFont typeface="Proxima Nova"/>
              <a:buChar char="-"/>
            </a:pPr>
            <a:r>
              <a:rPr lang="en" sz="1000">
                <a:solidFill>
                  <a:srgbClr val="353744"/>
                </a:solidFill>
                <a:latin typeface="Proxima Nova"/>
                <a:ea typeface="Proxima Nova"/>
                <a:cs typeface="Proxima Nova"/>
                <a:sym typeface="Proxima Nova"/>
              </a:rPr>
              <a:t>Intel core i7 = multi-core / multi-threaded</a:t>
            </a:r>
            <a:endParaRPr sz="1000">
              <a:solidFill>
                <a:srgbClr val="353744"/>
              </a:solidFill>
              <a:latin typeface="Proxima Nova"/>
              <a:ea typeface="Proxima Nova"/>
              <a:cs typeface="Proxima Nova"/>
              <a:sym typeface="Proxima Nova"/>
            </a:endParaRPr>
          </a:p>
          <a:p>
            <a:pPr indent="-292100" lvl="0" marL="457200" rtl="0">
              <a:lnSpc>
                <a:spcPct val="115000"/>
              </a:lnSpc>
              <a:spcBef>
                <a:spcPts val="1000"/>
              </a:spcBef>
              <a:spcAft>
                <a:spcPts val="0"/>
              </a:spcAft>
              <a:buClr>
                <a:srgbClr val="353744"/>
              </a:buClr>
              <a:buSzPts val="1000"/>
              <a:buFont typeface="Proxima Nova"/>
              <a:buChar char="-"/>
            </a:pPr>
            <a:r>
              <a:rPr lang="en" sz="1000">
                <a:solidFill>
                  <a:srgbClr val="353744"/>
                </a:solidFill>
                <a:latin typeface="Proxima Nova"/>
                <a:ea typeface="Proxima Nova"/>
                <a:cs typeface="Proxima Nova"/>
                <a:sym typeface="Proxima Nova"/>
              </a:rPr>
              <a:t>Intel P4 = single-core / single-threaded</a:t>
            </a:r>
            <a:endParaRPr sz="1000">
              <a:solidFill>
                <a:srgbClr val="353744"/>
              </a:solidFill>
              <a:latin typeface="Proxima Nova"/>
              <a:ea typeface="Proxima Nova"/>
              <a:cs typeface="Proxima Nova"/>
              <a:sym typeface="Proxima Nova"/>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9" name="Shape 4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Only 473.astar (path finding algorithm) produced predicted results of using mtune + O3 for modern processor. </a:t>
            </a:r>
            <a:endParaRPr/>
          </a:p>
          <a:p>
            <a:pPr indent="-317500" lvl="1" marL="914400" rtl="0">
              <a:spcBef>
                <a:spcPts val="0"/>
              </a:spcBef>
              <a:spcAft>
                <a:spcPts val="0"/>
              </a:spcAft>
              <a:buSzPts val="1400"/>
              <a:buChar char="-"/>
            </a:pPr>
            <a:r>
              <a:rPr lang="en"/>
              <a:t>Specific processor tuning (mtune) for GCC showed big performance increases relative to baseline and O3 testing for the dual core processor and huge increases for the i7. Path finding algorithms revolve around recursive coding which is highly threadable. Each of the later processors has an increasing amount of hardware threads when compared to Machine C. The basic blocks for this test are not modified greatly during the O3 optimization stage so loop unrolling does not produce a sizable performance gain, however the mtune tests show slight gains in the dual core which is capable of spawning 4 simultaneous hardware threads and huge gains when placed on the highly threaded quad core processor. [1]</a:t>
            </a:r>
            <a:endParaRPr/>
          </a:p>
          <a:p>
            <a:pPr indent="-317500" lvl="0" marL="457200">
              <a:spcBef>
                <a:spcPts val="0"/>
              </a:spcBef>
              <a:spcAft>
                <a:spcPts val="0"/>
              </a:spcAft>
              <a:buSzPts val="1400"/>
              <a:buChar char="-"/>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Shape 41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16" name="Shape 4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Performance analysis with perf ⇒ </a:t>
            </a:r>
            <a:r>
              <a:rPr lang="en" u="sng">
                <a:solidFill>
                  <a:schemeClr val="hlink"/>
                </a:solidFill>
                <a:hlinkClick r:id="rId2"/>
              </a:rPr>
              <a:t>https://perf.wiki.kernel.org/index.php/Main_Page</a:t>
            </a:r>
            <a:endParaRPr/>
          </a:p>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2" name="Shape 4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Shape 42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28" name="Shape 4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Benchmarks - SPEC ?</a:t>
            </a:r>
            <a:endParaRPr/>
          </a:p>
          <a:p>
            <a:pPr indent="0" lvl="0" marL="0" rtl="0">
              <a:spcBef>
                <a:spcPts val="0"/>
              </a:spcBef>
              <a:spcAft>
                <a:spcPts val="0"/>
              </a:spcAft>
              <a:buNone/>
            </a:pPr>
            <a:r>
              <a:rPr lang="en"/>
              <a:t>Traces</a:t>
            </a:r>
            <a:endParaRPr/>
          </a:p>
          <a:p>
            <a:pPr indent="0" lvl="0" marL="0" rtl="0">
              <a:spcBef>
                <a:spcPts val="0"/>
              </a:spcBef>
              <a:spcAft>
                <a:spcPts val="0"/>
              </a:spcAft>
              <a:buNone/>
            </a:pPr>
            <a:r>
              <a:rPr lang="en"/>
              <a:t>Possibly using perf for program execution analysis?</a:t>
            </a:r>
            <a:endParaRPr/>
          </a:p>
          <a:p>
            <a:pPr indent="0" lvl="0" marL="0" rtl="0">
              <a:spcBef>
                <a:spcPts val="0"/>
              </a:spcBef>
              <a:spcAft>
                <a:spcPts val="0"/>
              </a:spcAft>
              <a:buNone/>
            </a:pPr>
            <a:r>
              <a:rPr lang="en"/>
              <a:t>How do we plan on drawing conclusions / making comparisons between levels</a:t>
            </a:r>
            <a:endParaRPr/>
          </a:p>
          <a:p>
            <a:pPr indent="0" lvl="0" marL="0" rtl="0">
              <a:spcBef>
                <a:spcPts val="0"/>
              </a:spcBef>
              <a:spcAft>
                <a:spcPts val="0"/>
              </a:spcAft>
              <a:buNone/>
            </a:pPr>
            <a:r>
              <a:rPr lang="en"/>
              <a:t>Etc</a:t>
            </a:r>
            <a:endParaRPr/>
          </a:p>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The language-independent component of GCC includes the majority of the optimizers, as well as the “back ends” that generate machine code for various processors</a:t>
            </a:r>
            <a:endParaRPr/>
          </a:p>
          <a:p>
            <a:pPr indent="-317500" lvl="0" marL="457200" rtl="0">
              <a:spcBef>
                <a:spcPts val="0"/>
              </a:spcBef>
              <a:spcAft>
                <a:spcPts val="0"/>
              </a:spcAft>
              <a:buSzPts val="1400"/>
              <a:buChar char="-"/>
            </a:pPr>
            <a:r>
              <a:t/>
            </a:r>
            <a:endParaRPr/>
          </a:p>
          <a:p>
            <a:pPr indent="-317500" lvl="0" marL="457200" rtl="0">
              <a:spcBef>
                <a:spcPts val="0"/>
              </a:spcBef>
              <a:spcAft>
                <a:spcPts val="0"/>
              </a:spcAft>
              <a:buSzPts val="1400"/>
              <a:buChar char="-"/>
            </a:pPr>
            <a:r>
              <a:rPr lang="en"/>
              <a:t>When you invoke GCC, it normally does preprocessing, compilation, assembly and linking. The “overall options” allow you to stop this process at an intermediate stage. For example, the -c option says not to run the linker. Then the output consists of object files output by the assembler.</a:t>
            </a:r>
            <a:endParaRPr/>
          </a:p>
          <a:p>
            <a:pPr indent="-317500" lvl="0" marL="457200" rtl="0">
              <a:spcBef>
                <a:spcPts val="0"/>
              </a:spcBef>
              <a:spcAft>
                <a:spcPts val="0"/>
              </a:spcAft>
              <a:buSzPts val="1400"/>
              <a:buChar char="-"/>
            </a:pPr>
            <a:r>
              <a:t/>
            </a:r>
            <a:endParaRPr/>
          </a:p>
          <a:p>
            <a:pPr indent="-317500" lvl="0" marL="457200">
              <a:spcBef>
                <a:spcPts val="0"/>
              </a:spcBef>
              <a:spcAft>
                <a:spcPts val="0"/>
              </a:spcAft>
              <a:buSzPts val="1400"/>
              <a:buChar char="-"/>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1"/>
                </a:solidFill>
                <a:highlight>
                  <a:srgbClr val="FFFFFF"/>
                </a:highlight>
                <a:latin typeface="Verdana"/>
                <a:ea typeface="Verdana"/>
                <a:cs typeface="Verdana"/>
                <a:sym typeface="Verdana"/>
              </a:rPr>
              <a:t>At this optimization level GCC does not perform any optimization and compiles the source code in the most straightforward way possible. Each command in the source code is converted directly to the corresponding instructions in the executable file, without rearrangement. This is the best option to use when debugging a program and is the default if no optimization level option is specified.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Optimizing compilation takes somewhat more time, and a lot more memory for a large function.</a:t>
            </a:r>
            <a:endParaRPr/>
          </a:p>
          <a:p>
            <a:pPr indent="-317500" lvl="0" marL="457200" rtl="0">
              <a:spcBef>
                <a:spcPts val="0"/>
              </a:spcBef>
              <a:spcAft>
                <a:spcPts val="0"/>
              </a:spcAft>
              <a:buSzPts val="1400"/>
              <a:buChar char="-"/>
            </a:pPr>
            <a:r>
              <a:rPr lang="en"/>
              <a:t>With -O, the compiler tries to reduce code size and execution time, without performing any optimizations that take a great deal of compilation time.</a:t>
            </a:r>
            <a:endParaRPr/>
          </a:p>
          <a:p>
            <a:pPr indent="-317500" lvl="0" marL="457200" rtl="0">
              <a:spcBef>
                <a:spcPts val="0"/>
              </a:spcBef>
              <a:spcAft>
                <a:spcPts val="0"/>
              </a:spcAft>
              <a:buSzPts val="1400"/>
              <a:buChar char="-"/>
            </a:pPr>
            <a:r>
              <a:rPr lang="en"/>
              <a:t>The purpose of the first level of optimization is to produce an optimized image in a short amount of time. These optimizations typically don't require significant amounts of compile time to complete. Level 1 also has two sometimes conflicting goals. These goals are to reduce the size of the compiled code while increasing its performance. The set of optimizations provided in -O1 support these goals, in most cases.</a:t>
            </a:r>
            <a:endParaRPr/>
          </a:p>
          <a:p>
            <a:pPr indent="-317500" lvl="0" marL="457200" rtl="0">
              <a:spcBef>
                <a:spcPts val="0"/>
              </a:spcBef>
              <a:spcAft>
                <a:spcPts val="0"/>
              </a:spcAft>
              <a:buSzPts val="1400"/>
              <a:buChar char="-"/>
            </a:pPr>
            <a:r>
              <a:rPr lang="en"/>
              <a:t>-O turns on the following optimization flags:</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317500" lvl="1" marL="914400" rtl="0">
              <a:spcBef>
                <a:spcPts val="0"/>
              </a:spcBef>
              <a:spcAft>
                <a:spcPts val="0"/>
              </a:spcAft>
              <a:buSzPts val="1400"/>
              <a:buChar char="-"/>
            </a:pPr>
            <a:r>
              <a:t/>
            </a:r>
            <a:endParaRPr/>
          </a:p>
          <a:p>
            <a:pPr indent="0" lvl="0" marL="0" rtl="0">
              <a:spcBef>
                <a:spcPts val="0"/>
              </a:spcBef>
              <a:spcAft>
                <a:spcPts val="0"/>
              </a:spcAft>
              <a:buNone/>
            </a:pPr>
            <a:r>
              <a:rPr lang="en"/>
              <a:t>Shrink-wrap:</a:t>
            </a:r>
            <a:endParaRPr/>
          </a:p>
          <a:p>
            <a:pPr indent="-317500" lvl="0" marL="457200" rtl="0">
              <a:spcBef>
                <a:spcPts val="0"/>
              </a:spcBef>
              <a:spcAft>
                <a:spcPts val="0"/>
              </a:spcAft>
              <a:buSzPts val="1400"/>
              <a:buChar char="-"/>
            </a:pPr>
            <a:r>
              <a:rPr lang="en"/>
              <a:t>Emit function prologues only before parts of the function that need it, rather than at top of function</a:t>
            </a:r>
            <a:endParaRPr/>
          </a:p>
          <a:p>
            <a:pPr indent="-317500" lvl="1" marL="914400" rtl="0">
              <a:spcBef>
                <a:spcPts val="0"/>
              </a:spcBef>
              <a:spcAft>
                <a:spcPts val="0"/>
              </a:spcAft>
              <a:buSzPts val="1400"/>
              <a:buChar char="-"/>
            </a:pPr>
            <a:r>
              <a:rPr lang="en"/>
              <a:t>Function prologue (in assembly): few lines at beginning that prepare stack and registers for use within the function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a:off x="2744013" y="756700"/>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Shape 11"/>
          <p:cNvSpPr/>
          <p:nvPr/>
        </p:nvSpPr>
        <p:spPr>
          <a:xfrm rot="10800000">
            <a:off x="5318350" y="32667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Shape 12"/>
          <p:cNvSpPr txBox="1"/>
          <p:nvPr>
            <p:ph type="ctrTitle"/>
          </p:nvPr>
        </p:nvSpPr>
        <p:spPr>
          <a:xfrm>
            <a:off x="3044700" y="1444255"/>
            <a:ext cx="3054600" cy="1537200"/>
          </a:xfrm>
          <a:prstGeom prst="rect">
            <a:avLst/>
          </a:prstGeom>
        </p:spPr>
        <p:txBody>
          <a:bodyPr anchorCtr="0" anchor="b"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Shape 13"/>
          <p:cNvSpPr txBox="1"/>
          <p:nvPr>
            <p:ph idx="1" type="subTitle"/>
          </p:nvPr>
        </p:nvSpPr>
        <p:spPr>
          <a:xfrm>
            <a:off x="3044700" y="3116580"/>
            <a:ext cx="3054600" cy="7014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Shape 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Shape 5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txBox="1"/>
          <p:nvPr>
            <p:ph type="title"/>
          </p:nvPr>
        </p:nvSpPr>
        <p:spPr>
          <a:xfrm>
            <a:off x="311700" y="957125"/>
            <a:ext cx="8520600" cy="2128800"/>
          </a:xfrm>
          <a:prstGeom prst="rect">
            <a:avLst/>
          </a:prstGeom>
        </p:spPr>
        <p:txBody>
          <a:bodyPr anchorCtr="0" anchor="ctr" bIns="91425" lIns="91425" spcFirstLastPara="1" rIns="91425" wrap="square" tIns="91425"/>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p:txBody>
      </p:sp>
      <p:sp>
        <p:nvSpPr>
          <p:cNvPr id="54" name="Shape 54"/>
          <p:cNvSpPr txBox="1"/>
          <p:nvPr>
            <p:ph idx="1" type="body"/>
          </p:nvPr>
        </p:nvSpPr>
        <p:spPr>
          <a:xfrm>
            <a:off x="311700" y="316200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Shape 16"/>
          <p:cNvSpPr/>
          <p:nvPr/>
        </p:nvSpPr>
        <p:spPr>
          <a:xfrm flipH="1">
            <a:off x="7595938" y="4602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Shape 17"/>
          <p:cNvSpPr/>
          <p:nvPr/>
        </p:nvSpPr>
        <p:spPr>
          <a:xfrm flipH="1" rot="10800000">
            <a:off x="466425" y="35583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Shape 18"/>
          <p:cNvSpPr txBox="1"/>
          <p:nvPr>
            <p:ph type="title"/>
          </p:nvPr>
        </p:nvSpPr>
        <p:spPr>
          <a:xfrm>
            <a:off x="773700" y="1806450"/>
            <a:ext cx="7596600" cy="1530600"/>
          </a:xfrm>
          <a:prstGeom prst="rect">
            <a:avLst/>
          </a:prstGeom>
        </p:spPr>
        <p:txBody>
          <a:bodyPr anchorCtr="0" anchor="ctr"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Shape 2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Shape 23"/>
          <p:cNvSpPr txBox="1"/>
          <p:nvPr>
            <p:ph idx="1" type="body"/>
          </p:nvPr>
        </p:nvSpPr>
        <p:spPr>
          <a:xfrm>
            <a:off x="311700" y="1225225"/>
            <a:ext cx="8520600" cy="3354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Shape 26"/>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Shape 27"/>
          <p:cNvSpPr txBox="1"/>
          <p:nvPr>
            <p:ph idx="1" type="body"/>
          </p:nvPr>
        </p:nvSpPr>
        <p:spPr>
          <a:xfrm>
            <a:off x="3117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Shape 28"/>
          <p:cNvSpPr txBox="1"/>
          <p:nvPr>
            <p:ph idx="2" type="body"/>
          </p:nvPr>
        </p:nvSpPr>
        <p:spPr>
          <a:xfrm>
            <a:off x="48324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Shape 31"/>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Shape 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Shape 3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Shape 35"/>
          <p:cNvSpPr txBox="1"/>
          <p:nvPr>
            <p:ph idx="1" type="body"/>
          </p:nvPr>
        </p:nvSpPr>
        <p:spPr>
          <a:xfrm>
            <a:off x="311700" y="1399400"/>
            <a:ext cx="2808000" cy="27849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Shape 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Shape 3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txBox="1"/>
          <p:nvPr>
            <p:ph type="title"/>
          </p:nvPr>
        </p:nvSpPr>
        <p:spPr>
          <a:xfrm>
            <a:off x="490250" y="450150"/>
            <a:ext cx="5878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Shape 42"/>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3" name="Shape 4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Shape 44"/>
          <p:cNvSpPr txBox="1"/>
          <p:nvPr>
            <p:ph type="title"/>
          </p:nvPr>
        </p:nvSpPr>
        <p:spPr>
          <a:xfrm>
            <a:off x="265500" y="929275"/>
            <a:ext cx="4045200" cy="1786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Shape 45"/>
          <p:cNvSpPr txBox="1"/>
          <p:nvPr>
            <p:ph idx="1" type="subTitle"/>
          </p:nvPr>
        </p:nvSpPr>
        <p:spPr>
          <a:xfrm>
            <a:off x="265500" y="2769001"/>
            <a:ext cx="4045200" cy="1574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Shape 46"/>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Shape 49"/>
          <p:cNvSpPr txBox="1"/>
          <p:nvPr>
            <p:ph idx="1" type="body"/>
          </p:nvPr>
        </p:nvSpPr>
        <p:spPr>
          <a:xfrm>
            <a:off x="319500" y="42189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Shape 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Shape 7"/>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12.jpg"/><Relationship Id="rId4" Type="http://schemas.openxmlformats.org/officeDocument/2006/relationships/image" Target="../media/image1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web.usbmed.edu.co/usbmed/fing/v3n2/v3n2a4.pdf" TargetMode="External"/><Relationship Id="rId4" Type="http://schemas.openxmlformats.org/officeDocument/2006/relationships/hyperlink" Target="https://arxiv.org/pdf/1303.6485.pdf" TargetMode="External"/><Relationship Id="rId5" Type="http://schemas.openxmlformats.org/officeDocument/2006/relationships/hyperlink" Target="http://pnrsolution.org/Datacenter/Vol4/Issue3/33.pdf" TargetMode="External"/><Relationship Id="rId6" Type="http://schemas.openxmlformats.org/officeDocument/2006/relationships/hyperlink" Target="http://www.linuxjournal.com/article/7269?page=0,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Shape 62"/>
          <p:cNvSpPr txBox="1"/>
          <p:nvPr>
            <p:ph type="title"/>
          </p:nvPr>
        </p:nvSpPr>
        <p:spPr>
          <a:xfrm>
            <a:off x="773700" y="959875"/>
            <a:ext cx="7596600" cy="10335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b="1" lang="en" sz="3000"/>
              <a:t>Performance Analysis of GCC Compiler Optimizations</a:t>
            </a:r>
            <a:endParaRPr b="1" sz="3000"/>
          </a:p>
        </p:txBody>
      </p:sp>
      <p:sp>
        <p:nvSpPr>
          <p:cNvPr id="63" name="Shape 63"/>
          <p:cNvSpPr txBox="1"/>
          <p:nvPr>
            <p:ph idx="4294967295" type="subTitle"/>
          </p:nvPr>
        </p:nvSpPr>
        <p:spPr>
          <a:xfrm>
            <a:off x="3044700" y="3078125"/>
            <a:ext cx="3054600" cy="1121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t>Aishwarya Mulkalwar</a:t>
            </a:r>
            <a:endParaRPr sz="1800"/>
          </a:p>
          <a:p>
            <a:pPr indent="0" lvl="0" marL="0" algn="ctr">
              <a:lnSpc>
                <a:spcPct val="100000"/>
              </a:lnSpc>
              <a:spcBef>
                <a:spcPts val="0"/>
              </a:spcBef>
              <a:spcAft>
                <a:spcPts val="0"/>
              </a:spcAft>
              <a:buNone/>
            </a:pPr>
            <a:r>
              <a:rPr lang="en" sz="1800"/>
              <a:t>Courtney Peverley</a:t>
            </a:r>
            <a:endParaRPr sz="1800"/>
          </a:p>
          <a:p>
            <a:pPr indent="0" lvl="0" marL="0" algn="ctr">
              <a:lnSpc>
                <a:spcPct val="100000"/>
              </a:lnSpc>
              <a:spcBef>
                <a:spcPts val="0"/>
              </a:spcBef>
              <a:spcAft>
                <a:spcPts val="0"/>
              </a:spcAft>
              <a:buNone/>
            </a:pPr>
            <a:r>
              <a:rPr lang="en" sz="1800"/>
              <a:t>Stefani Moore</a:t>
            </a:r>
            <a:endParaRPr sz="1800"/>
          </a:p>
        </p:txBody>
      </p:sp>
      <p:sp>
        <p:nvSpPr>
          <p:cNvPr id="64" name="Shape 64"/>
          <p:cNvSpPr txBox="1"/>
          <p:nvPr>
            <p:ph idx="4294967295" type="subTitle"/>
          </p:nvPr>
        </p:nvSpPr>
        <p:spPr>
          <a:xfrm>
            <a:off x="3899400" y="2347500"/>
            <a:ext cx="1345200" cy="4485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800"/>
              <a:t>CSCI 5593</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Shape 122"/>
          <p:cNvPicPr preferRelativeResize="0"/>
          <p:nvPr/>
        </p:nvPicPr>
        <p:blipFill>
          <a:blip r:embed="rId3">
            <a:alphaModFix/>
          </a:blip>
          <a:stretch>
            <a:fillRect/>
          </a:stretch>
        </p:blipFill>
        <p:spPr>
          <a:xfrm>
            <a:off x="4720189" y="-180251"/>
            <a:ext cx="4803713" cy="6004649"/>
          </a:xfrm>
          <a:prstGeom prst="rect">
            <a:avLst/>
          </a:prstGeom>
          <a:noFill/>
          <a:ln>
            <a:noFill/>
          </a:ln>
        </p:spPr>
      </p:pic>
      <p:sp>
        <p:nvSpPr>
          <p:cNvPr id="123" name="Shape 1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-O1: Tree Optimizations</a:t>
            </a:r>
            <a:endParaRPr/>
          </a:p>
        </p:txBody>
      </p:sp>
      <p:sp>
        <p:nvSpPr>
          <p:cNvPr id="124" name="Shape 124"/>
          <p:cNvSpPr txBox="1"/>
          <p:nvPr>
            <p:ph idx="1" type="body"/>
          </p:nvPr>
        </p:nvSpPr>
        <p:spPr>
          <a:xfrm>
            <a:off x="311700" y="1225225"/>
            <a:ext cx="5739600" cy="33540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b="1" lang="en" sz="1600"/>
              <a:t>tree-dce:</a:t>
            </a:r>
            <a:endParaRPr b="1" sz="1600"/>
          </a:p>
          <a:p>
            <a:pPr indent="-330200" lvl="1" marL="914400" rtl="0">
              <a:spcBef>
                <a:spcPts val="0"/>
              </a:spcBef>
              <a:spcAft>
                <a:spcPts val="0"/>
              </a:spcAft>
              <a:buSzPts val="1600"/>
              <a:buChar char="-"/>
            </a:pPr>
            <a:r>
              <a:rPr lang="en" sz="1600"/>
              <a:t>Perform dead code elimina</a:t>
            </a:r>
            <a:r>
              <a:rPr lang="en" sz="1600"/>
              <a:t>tion on trees.</a:t>
            </a:r>
            <a:endParaRPr sz="1600"/>
          </a:p>
          <a:p>
            <a:pPr indent="0" lvl="0" marL="0" rtl="0">
              <a:lnSpc>
                <a:spcPct val="100000"/>
              </a:lnSpc>
              <a:spcBef>
                <a:spcPts val="1600"/>
              </a:spcBef>
              <a:spcAft>
                <a:spcPts val="0"/>
              </a:spcAft>
              <a:buNone/>
            </a:pPr>
            <a:r>
              <a:rPr b="1" lang="en" sz="1600"/>
              <a:t>   -  tree-dominator-opt:</a:t>
            </a:r>
            <a:endParaRPr b="1" sz="1600"/>
          </a:p>
          <a:p>
            <a:pPr indent="-330200" lvl="1" marL="914400" rtl="0">
              <a:lnSpc>
                <a:spcPct val="100000"/>
              </a:lnSpc>
              <a:spcBef>
                <a:spcPts val="0"/>
              </a:spcBef>
              <a:spcAft>
                <a:spcPts val="0"/>
              </a:spcAft>
              <a:buSzPts val="1600"/>
              <a:buChar char="-"/>
            </a:pPr>
            <a:r>
              <a:rPr lang="en" sz="1600"/>
              <a:t>Perform a variety of simple scalar cleanup operation.</a:t>
            </a:r>
            <a:endParaRPr sz="1600"/>
          </a:p>
          <a:p>
            <a:pPr indent="-330200" lvl="1" marL="914400" rtl="0">
              <a:lnSpc>
                <a:spcPct val="100000"/>
              </a:lnSpc>
              <a:spcBef>
                <a:spcPts val="0"/>
              </a:spcBef>
              <a:spcAft>
                <a:spcPts val="0"/>
              </a:spcAft>
              <a:buSzPts val="1600"/>
              <a:buChar char="-"/>
            </a:pPr>
            <a:r>
              <a:rPr lang="en" sz="1600"/>
              <a:t>Redundancy elimination.</a:t>
            </a:r>
            <a:endParaRPr sz="1600"/>
          </a:p>
          <a:p>
            <a:pPr indent="0" lvl="0" marL="0" rtl="0">
              <a:lnSpc>
                <a:spcPct val="100000"/>
              </a:lnSpc>
              <a:spcBef>
                <a:spcPts val="0"/>
              </a:spcBef>
              <a:spcAft>
                <a:spcPts val="0"/>
              </a:spcAft>
              <a:buNone/>
            </a:pPr>
            <a:r>
              <a:t/>
            </a:r>
            <a:endParaRPr b="1" sz="1600"/>
          </a:p>
          <a:p>
            <a:pPr indent="457200" lvl="0" marL="0" rtl="0">
              <a:lnSpc>
                <a:spcPct val="100000"/>
              </a:lnSpc>
              <a:spcBef>
                <a:spcPts val="0"/>
              </a:spcBef>
              <a:spcAft>
                <a:spcPts val="0"/>
              </a:spcAft>
              <a:buNone/>
            </a:pPr>
            <a:r>
              <a:t/>
            </a:r>
            <a:endParaRPr sz="1600"/>
          </a:p>
          <a:p>
            <a:pPr indent="0" lvl="0" marL="0" rtl="0">
              <a:spcBef>
                <a:spcPts val="0"/>
              </a:spcBef>
              <a:spcAft>
                <a:spcPts val="0"/>
              </a:spcAft>
              <a:buNone/>
            </a:pPr>
            <a:r>
              <a:t/>
            </a:r>
            <a:endParaRPr sz="1600"/>
          </a:p>
          <a:p>
            <a:pPr indent="0" lvl="0" marL="0" rtl="0">
              <a:spcBef>
                <a:spcPts val="1600"/>
              </a:spcBef>
              <a:spcAft>
                <a:spcPts val="0"/>
              </a:spcAft>
              <a:buNone/>
            </a:pPr>
            <a:r>
              <a:t/>
            </a:r>
            <a:endParaRPr b="1" sz="1600"/>
          </a:p>
          <a:p>
            <a:pPr indent="0" lvl="0" marL="0" rtl="0">
              <a:spcBef>
                <a:spcPts val="1600"/>
              </a:spcBef>
              <a:spcAft>
                <a:spcPts val="0"/>
              </a:spcAft>
              <a:buNone/>
            </a:pPr>
            <a:r>
              <a:rPr b="1" lang="en" sz="1600"/>
              <a:t>   </a:t>
            </a:r>
            <a:endParaRPr b="1" sz="1600"/>
          </a:p>
          <a:p>
            <a:pPr indent="0" lvl="0" marL="0" rtl="0">
              <a:spcBef>
                <a:spcPts val="1600"/>
              </a:spcBef>
              <a:spcAft>
                <a:spcPts val="1600"/>
              </a:spcAft>
              <a:buNone/>
            </a:pPr>
            <a:r>
              <a:rPr b="1" lang="en" sz="1600"/>
              <a:t>	</a:t>
            </a:r>
            <a:endParaRPr b="1" sz="1600"/>
          </a:p>
        </p:txBody>
      </p:sp>
      <p:sp>
        <p:nvSpPr>
          <p:cNvPr id="125" name="Shape 125"/>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pic>
        <p:nvPicPr>
          <p:cNvPr id="126" name="Shape 126"/>
          <p:cNvPicPr preferRelativeResize="0"/>
          <p:nvPr/>
        </p:nvPicPr>
        <p:blipFill>
          <a:blip r:embed="rId4">
            <a:alphaModFix/>
          </a:blip>
          <a:stretch>
            <a:fillRect/>
          </a:stretch>
        </p:blipFill>
        <p:spPr>
          <a:xfrm flipH="1" rot="-457224">
            <a:off x="3070490" y="2845420"/>
            <a:ext cx="2656150" cy="219543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id="131" name="Shape 131"/>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132" name="Shape 1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-O1: Interprocedural Analysis (IPA)</a:t>
            </a:r>
            <a:endParaRPr/>
          </a:p>
        </p:txBody>
      </p:sp>
      <p:sp>
        <p:nvSpPr>
          <p:cNvPr id="133" name="Shape 133"/>
          <p:cNvSpPr txBox="1"/>
          <p:nvPr>
            <p:ph idx="1" type="body"/>
          </p:nvPr>
        </p:nvSpPr>
        <p:spPr>
          <a:xfrm>
            <a:off x="311700" y="1225225"/>
            <a:ext cx="5742600" cy="3354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sz="1800"/>
              <a:t>Goals: </a:t>
            </a:r>
            <a:endParaRPr b="1" sz="1800"/>
          </a:p>
          <a:p>
            <a:pPr indent="-342900" lvl="1" marL="914400" rtl="0">
              <a:spcBef>
                <a:spcPts val="0"/>
              </a:spcBef>
              <a:spcAft>
                <a:spcPts val="0"/>
              </a:spcAft>
              <a:buSzPts val="1800"/>
              <a:buChar char="-"/>
            </a:pPr>
            <a:r>
              <a:rPr lang="en" sz="1800"/>
              <a:t>lessen the number of duplicate calculations</a:t>
            </a:r>
            <a:endParaRPr sz="1800"/>
          </a:p>
          <a:p>
            <a:pPr indent="-342900" lvl="1" marL="914400" rtl="0">
              <a:spcBef>
                <a:spcPts val="0"/>
              </a:spcBef>
              <a:spcAft>
                <a:spcPts val="0"/>
              </a:spcAft>
              <a:buSzPts val="1800"/>
              <a:buChar char="-"/>
            </a:pPr>
            <a:r>
              <a:rPr lang="en" sz="1800"/>
              <a:t>make efficient use of memory</a:t>
            </a:r>
            <a:endParaRPr sz="1800"/>
          </a:p>
          <a:p>
            <a:pPr indent="-342900" lvl="1" marL="914400" rtl="0">
              <a:spcBef>
                <a:spcPts val="0"/>
              </a:spcBef>
              <a:spcAft>
                <a:spcPts val="0"/>
              </a:spcAft>
              <a:buSzPts val="1800"/>
              <a:buChar char="-"/>
            </a:pPr>
            <a:r>
              <a:rPr lang="en" sz="1800"/>
              <a:t>simplify loops</a:t>
            </a:r>
            <a:endParaRPr sz="1800"/>
          </a:p>
          <a:p>
            <a:pPr indent="-342900" lvl="0" marL="457200" rtl="0">
              <a:spcBef>
                <a:spcPts val="0"/>
              </a:spcBef>
              <a:spcAft>
                <a:spcPts val="0"/>
              </a:spcAft>
              <a:buSzPts val="1800"/>
              <a:buChar char="-"/>
            </a:pPr>
            <a:r>
              <a:rPr b="1" lang="en" sz="1800"/>
              <a:t>ipa-profile</a:t>
            </a:r>
            <a:r>
              <a:rPr lang="en" sz="1800"/>
              <a:t>: profile propagation</a:t>
            </a:r>
            <a:endParaRPr sz="1800"/>
          </a:p>
          <a:p>
            <a:pPr indent="-342900" lvl="1" marL="914400" rtl="0">
              <a:spcBef>
                <a:spcPts val="0"/>
              </a:spcBef>
              <a:spcAft>
                <a:spcPts val="0"/>
              </a:spcAft>
              <a:buSzPts val="1800"/>
              <a:buChar char="-"/>
            </a:pPr>
            <a:r>
              <a:rPr lang="en" sz="1800"/>
              <a:t>propagate function attributes</a:t>
            </a:r>
            <a:endParaRPr sz="1800"/>
          </a:p>
          <a:p>
            <a:pPr indent="-342900" lvl="2" marL="1371600" rtl="0">
              <a:spcBef>
                <a:spcPts val="0"/>
              </a:spcBef>
              <a:spcAft>
                <a:spcPts val="0"/>
              </a:spcAft>
              <a:buSzPts val="1800"/>
              <a:buChar char="-"/>
            </a:pPr>
            <a:r>
              <a:rPr lang="en" sz="1800"/>
              <a:t>If a function is </a:t>
            </a:r>
            <a:r>
              <a:rPr b="1" lang="en" sz="1800"/>
              <a:t>cold</a:t>
            </a:r>
            <a:r>
              <a:rPr lang="en" sz="1800"/>
              <a:t> (not likely to be executed), any function called only within this is also deemed cold</a:t>
            </a:r>
            <a:endParaRPr sz="1800"/>
          </a:p>
          <a:p>
            <a:pPr indent="-342900" lvl="1" marL="914400" rtl="0">
              <a:spcBef>
                <a:spcPts val="0"/>
              </a:spcBef>
              <a:spcAft>
                <a:spcPts val="0"/>
              </a:spcAft>
              <a:buSzPts val="1800"/>
              <a:buChar char="-"/>
            </a:pPr>
            <a:r>
              <a:rPr lang="en" sz="1800"/>
              <a:t>cold functions optimized for size</a:t>
            </a:r>
            <a:endParaRPr sz="1800"/>
          </a:p>
        </p:txBody>
      </p:sp>
      <p:sp>
        <p:nvSpPr>
          <p:cNvPr id="134" name="Shape 134"/>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140" name="Shape 14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-O2: A Little Bit More</a:t>
            </a:r>
            <a:endParaRPr/>
          </a:p>
        </p:txBody>
      </p:sp>
      <p:sp>
        <p:nvSpPr>
          <p:cNvPr id="141" name="Shape 141"/>
          <p:cNvSpPr txBox="1"/>
          <p:nvPr>
            <p:ph idx="1" type="body"/>
          </p:nvPr>
        </p:nvSpPr>
        <p:spPr>
          <a:xfrm>
            <a:off x="311700" y="1225225"/>
            <a:ext cx="5036100" cy="3354000"/>
          </a:xfrm>
          <a:prstGeom prst="rect">
            <a:avLst/>
          </a:prstGeom>
        </p:spPr>
        <p:txBody>
          <a:bodyPr anchorCtr="0" anchor="t" bIns="91425" lIns="91425" spcFirstLastPara="1" rIns="91425" wrap="square" tIns="91425">
            <a:noAutofit/>
          </a:bodyPr>
          <a:lstStyle/>
          <a:p>
            <a:pPr indent="-368300" lvl="0" marL="457200" rtl="0">
              <a:lnSpc>
                <a:spcPct val="100000"/>
              </a:lnSpc>
              <a:spcBef>
                <a:spcPts val="0"/>
              </a:spcBef>
              <a:spcAft>
                <a:spcPts val="0"/>
              </a:spcAft>
              <a:buClr>
                <a:srgbClr val="000000"/>
              </a:buClr>
              <a:buSzPts val="2200"/>
              <a:buFont typeface="Arial"/>
              <a:buChar char="-"/>
            </a:pPr>
            <a:r>
              <a:rPr lang="en" sz="2200">
                <a:solidFill>
                  <a:srgbClr val="000000"/>
                </a:solidFill>
                <a:latin typeface="Arial"/>
                <a:ea typeface="Arial"/>
                <a:cs typeface="Arial"/>
                <a:sym typeface="Arial"/>
              </a:rPr>
              <a:t>add more optimizations</a:t>
            </a:r>
            <a:endParaRPr sz="2200">
              <a:solidFill>
                <a:srgbClr val="000000"/>
              </a:solidFill>
              <a:latin typeface="Arial"/>
              <a:ea typeface="Arial"/>
              <a:cs typeface="Arial"/>
              <a:sym typeface="Arial"/>
            </a:endParaRPr>
          </a:p>
          <a:p>
            <a:pPr indent="-368300" lvl="0" marL="457200" rtl="0">
              <a:lnSpc>
                <a:spcPct val="100000"/>
              </a:lnSpc>
              <a:spcBef>
                <a:spcPts val="0"/>
              </a:spcBef>
              <a:spcAft>
                <a:spcPts val="0"/>
              </a:spcAft>
              <a:buClr>
                <a:srgbClr val="000000"/>
              </a:buClr>
              <a:buSzPts val="2200"/>
              <a:buFont typeface="Arial"/>
              <a:buChar char="-"/>
            </a:pPr>
            <a:r>
              <a:rPr lang="en" sz="2200">
                <a:solidFill>
                  <a:srgbClr val="000000"/>
                </a:solidFill>
                <a:latin typeface="Arial"/>
                <a:ea typeface="Arial"/>
                <a:cs typeface="Arial"/>
                <a:sym typeface="Arial"/>
              </a:rPr>
              <a:t>avoid those with space-speed tradeoff</a:t>
            </a:r>
            <a:endParaRPr sz="2200">
              <a:solidFill>
                <a:srgbClr val="000000"/>
              </a:solidFill>
              <a:latin typeface="Arial"/>
              <a:ea typeface="Arial"/>
              <a:cs typeface="Arial"/>
              <a:sym typeface="Arial"/>
            </a:endParaRPr>
          </a:p>
          <a:p>
            <a:pPr indent="-368300" lvl="0" marL="457200" rtl="0">
              <a:lnSpc>
                <a:spcPct val="100000"/>
              </a:lnSpc>
              <a:spcBef>
                <a:spcPts val="0"/>
              </a:spcBef>
              <a:spcAft>
                <a:spcPts val="0"/>
              </a:spcAft>
              <a:buClr>
                <a:srgbClr val="000000"/>
              </a:buClr>
              <a:buSzPts val="2200"/>
              <a:buFont typeface="Arial"/>
              <a:buChar char="-"/>
            </a:pPr>
            <a:r>
              <a:rPr b="1" lang="en" sz="2200">
                <a:solidFill>
                  <a:srgbClr val="000000"/>
                </a:solidFill>
                <a:latin typeface="Arial"/>
                <a:ea typeface="Arial"/>
                <a:cs typeface="Arial"/>
                <a:sym typeface="Arial"/>
              </a:rPr>
              <a:t>Effects:</a:t>
            </a:r>
            <a:endParaRPr b="1" sz="2200">
              <a:solidFill>
                <a:srgbClr val="000000"/>
              </a:solidFill>
              <a:latin typeface="Arial"/>
              <a:ea typeface="Arial"/>
              <a:cs typeface="Arial"/>
              <a:sym typeface="Arial"/>
            </a:endParaRPr>
          </a:p>
          <a:p>
            <a:pPr indent="-368300" lvl="1" marL="914400" rtl="0">
              <a:lnSpc>
                <a:spcPct val="100000"/>
              </a:lnSpc>
              <a:spcBef>
                <a:spcPts val="0"/>
              </a:spcBef>
              <a:spcAft>
                <a:spcPts val="0"/>
              </a:spcAft>
              <a:buClr>
                <a:srgbClr val="000000"/>
              </a:buClr>
              <a:buSzPts val="2200"/>
              <a:buFont typeface="Arial"/>
              <a:buChar char="-"/>
            </a:pPr>
            <a:r>
              <a:rPr lang="en" sz="2200">
                <a:solidFill>
                  <a:srgbClr val="000000"/>
                </a:solidFill>
                <a:latin typeface="Arial"/>
                <a:ea typeface="Arial"/>
                <a:cs typeface="Arial"/>
                <a:sym typeface="Arial"/>
              </a:rPr>
              <a:t>increases compilation time</a:t>
            </a:r>
            <a:endParaRPr sz="2200">
              <a:solidFill>
                <a:srgbClr val="000000"/>
              </a:solidFill>
              <a:latin typeface="Arial"/>
              <a:ea typeface="Arial"/>
              <a:cs typeface="Arial"/>
              <a:sym typeface="Arial"/>
            </a:endParaRPr>
          </a:p>
          <a:p>
            <a:pPr indent="-368300" lvl="1" marL="914400" rtl="0">
              <a:lnSpc>
                <a:spcPct val="100000"/>
              </a:lnSpc>
              <a:spcBef>
                <a:spcPts val="0"/>
              </a:spcBef>
              <a:spcAft>
                <a:spcPts val="0"/>
              </a:spcAft>
              <a:buClr>
                <a:srgbClr val="000000"/>
              </a:buClr>
              <a:buSzPts val="2200"/>
              <a:buFont typeface="Arial"/>
              <a:buChar char="-"/>
            </a:pPr>
            <a:r>
              <a:rPr lang="en" sz="2200">
                <a:solidFill>
                  <a:srgbClr val="000000"/>
                </a:solidFill>
                <a:latin typeface="Arial"/>
                <a:ea typeface="Arial"/>
                <a:cs typeface="Arial"/>
                <a:sym typeface="Arial"/>
              </a:rPr>
              <a:t>improves code performance</a:t>
            </a:r>
            <a:endParaRPr sz="2200">
              <a:solidFill>
                <a:srgbClr val="000000"/>
              </a:solidFill>
              <a:latin typeface="Arial"/>
              <a:ea typeface="Arial"/>
              <a:cs typeface="Arial"/>
              <a:sym typeface="Arial"/>
            </a:endParaRPr>
          </a:p>
          <a:p>
            <a:pPr indent="0" lvl="0" marL="0" rtl="0">
              <a:spcBef>
                <a:spcPts val="0"/>
              </a:spcBef>
              <a:spcAft>
                <a:spcPts val="1600"/>
              </a:spcAft>
              <a:buNone/>
            </a:pPr>
            <a:r>
              <a:t/>
            </a:r>
            <a:endParaRPr sz="2200"/>
          </a:p>
        </p:txBody>
      </p:sp>
      <p:sp>
        <p:nvSpPr>
          <p:cNvPr id="142" name="Shape 142"/>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Shape 147"/>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148" name="Shape 14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-O2: Aligning functions, jumps, etc</a:t>
            </a:r>
            <a:endParaRPr/>
          </a:p>
        </p:txBody>
      </p:sp>
      <p:sp>
        <p:nvSpPr>
          <p:cNvPr id="149" name="Shape 149"/>
          <p:cNvSpPr txBox="1"/>
          <p:nvPr>
            <p:ph idx="1" type="body"/>
          </p:nvPr>
        </p:nvSpPr>
        <p:spPr>
          <a:xfrm>
            <a:off x="311700" y="1225225"/>
            <a:ext cx="6046200" cy="3843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takes advantage of processor fetching patterns</a:t>
            </a:r>
            <a:endParaRPr b="1" sz="1800"/>
          </a:p>
          <a:p>
            <a:pPr indent="-342900" lvl="0" marL="457200" rtl="0">
              <a:spcBef>
                <a:spcPts val="0"/>
              </a:spcBef>
              <a:spcAft>
                <a:spcPts val="0"/>
              </a:spcAft>
              <a:buSzPts val="1800"/>
              <a:buChar char="-"/>
            </a:pPr>
            <a:r>
              <a:rPr b="1" lang="en" sz="1800"/>
              <a:t>align-functions</a:t>
            </a:r>
            <a:r>
              <a:rPr lang="en" sz="1800"/>
              <a:t>:</a:t>
            </a:r>
            <a:endParaRPr sz="1800"/>
          </a:p>
          <a:p>
            <a:pPr indent="-342900" lvl="1" marL="914400" rtl="0">
              <a:spcBef>
                <a:spcPts val="0"/>
              </a:spcBef>
              <a:spcAft>
                <a:spcPts val="0"/>
              </a:spcAft>
              <a:buSzPts val="1800"/>
              <a:buChar char="-"/>
            </a:pPr>
            <a:r>
              <a:rPr lang="en" sz="1800"/>
              <a:t>aligns the start of functions to next power of two</a:t>
            </a:r>
            <a:endParaRPr sz="1800"/>
          </a:p>
          <a:p>
            <a:pPr indent="-342900" lvl="0" marL="457200" rtl="0">
              <a:spcBef>
                <a:spcPts val="0"/>
              </a:spcBef>
              <a:spcAft>
                <a:spcPts val="0"/>
              </a:spcAft>
              <a:buClr>
                <a:srgbClr val="B7B7B7"/>
              </a:buClr>
              <a:buSzPts val="1800"/>
              <a:buChar char="-"/>
            </a:pPr>
            <a:r>
              <a:rPr b="1" lang="en" sz="1800">
                <a:solidFill>
                  <a:srgbClr val="B7B7B7"/>
                </a:solidFill>
              </a:rPr>
              <a:t>align-labels/jumps</a:t>
            </a:r>
            <a:r>
              <a:rPr lang="en" sz="1800">
                <a:solidFill>
                  <a:srgbClr val="B7B7B7"/>
                </a:solidFill>
              </a:rPr>
              <a:t>:</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aligns branch targets (those reached via jumping for align-jumps) to power of two</a:t>
            </a:r>
            <a:endParaRPr sz="1800">
              <a:solidFill>
                <a:srgbClr val="B7B7B7"/>
              </a:solidFill>
            </a:endParaRPr>
          </a:p>
          <a:p>
            <a:pPr indent="-342900" lvl="0" marL="457200" rtl="0">
              <a:spcBef>
                <a:spcPts val="0"/>
              </a:spcBef>
              <a:spcAft>
                <a:spcPts val="0"/>
              </a:spcAft>
              <a:buClr>
                <a:srgbClr val="B7B7B7"/>
              </a:buClr>
              <a:buSzPts val="1800"/>
              <a:buChar char="-"/>
            </a:pPr>
            <a:r>
              <a:rPr b="1" lang="en" sz="1800">
                <a:solidFill>
                  <a:srgbClr val="B7B7B7"/>
                </a:solidFill>
              </a:rPr>
              <a:t>align-loops:</a:t>
            </a:r>
            <a:endParaRPr b="1"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align loops to next power of two</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works best if loops are executed many times</a:t>
            </a:r>
            <a:endParaRPr sz="1800">
              <a:solidFill>
                <a:srgbClr val="B7B7B7"/>
              </a:solidFill>
            </a:endParaRPr>
          </a:p>
        </p:txBody>
      </p:sp>
      <p:sp>
        <p:nvSpPr>
          <p:cNvPr id="150" name="Shape 150"/>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Shape 155"/>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156" name="Shape 15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-O2: Aligning functions, jumps, etc</a:t>
            </a:r>
            <a:endParaRPr/>
          </a:p>
        </p:txBody>
      </p:sp>
      <p:sp>
        <p:nvSpPr>
          <p:cNvPr id="157" name="Shape 157"/>
          <p:cNvSpPr txBox="1"/>
          <p:nvPr>
            <p:ph idx="1" type="body"/>
          </p:nvPr>
        </p:nvSpPr>
        <p:spPr>
          <a:xfrm>
            <a:off x="311700" y="1225225"/>
            <a:ext cx="6046200" cy="3843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takes advantage of processor fetching patterns</a:t>
            </a:r>
            <a:endParaRPr b="1" sz="1800"/>
          </a:p>
          <a:p>
            <a:pPr indent="-342900" lvl="0" marL="457200" rtl="0">
              <a:spcBef>
                <a:spcPts val="0"/>
              </a:spcBef>
              <a:spcAft>
                <a:spcPts val="0"/>
              </a:spcAft>
              <a:buClr>
                <a:srgbClr val="B7B7B7"/>
              </a:buClr>
              <a:buSzPts val="1800"/>
              <a:buChar char="-"/>
            </a:pPr>
            <a:r>
              <a:rPr b="1" lang="en" sz="1800">
                <a:solidFill>
                  <a:srgbClr val="B7B7B7"/>
                </a:solidFill>
              </a:rPr>
              <a:t>align-functions</a:t>
            </a:r>
            <a:r>
              <a:rPr lang="en" sz="1800">
                <a:solidFill>
                  <a:srgbClr val="B7B7B7"/>
                </a:solidFill>
              </a:rPr>
              <a:t>:</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aligns the start of functions to next power of two</a:t>
            </a:r>
            <a:endParaRPr sz="1800">
              <a:solidFill>
                <a:srgbClr val="B7B7B7"/>
              </a:solidFill>
            </a:endParaRPr>
          </a:p>
          <a:p>
            <a:pPr indent="-342900" lvl="0" marL="457200" rtl="0">
              <a:spcBef>
                <a:spcPts val="0"/>
              </a:spcBef>
              <a:spcAft>
                <a:spcPts val="0"/>
              </a:spcAft>
              <a:buClr>
                <a:srgbClr val="000000"/>
              </a:buClr>
              <a:buSzPts val="1800"/>
              <a:buChar char="-"/>
            </a:pPr>
            <a:r>
              <a:rPr b="1" lang="en" sz="1800">
                <a:solidFill>
                  <a:srgbClr val="000000"/>
                </a:solidFill>
              </a:rPr>
              <a:t>align-labels/jumps</a:t>
            </a:r>
            <a:r>
              <a:rPr lang="en" sz="1800">
                <a:solidFill>
                  <a:srgbClr val="000000"/>
                </a:solidFill>
              </a:rPr>
              <a:t>:</a:t>
            </a:r>
            <a:endParaRPr sz="1800">
              <a:solidFill>
                <a:srgbClr val="000000"/>
              </a:solidFill>
            </a:endParaRPr>
          </a:p>
          <a:p>
            <a:pPr indent="-342900" lvl="1" marL="914400" rtl="0">
              <a:spcBef>
                <a:spcPts val="0"/>
              </a:spcBef>
              <a:spcAft>
                <a:spcPts val="0"/>
              </a:spcAft>
              <a:buClr>
                <a:srgbClr val="000000"/>
              </a:buClr>
              <a:buSzPts val="1800"/>
              <a:buChar char="-"/>
            </a:pPr>
            <a:r>
              <a:rPr lang="en" sz="1800">
                <a:solidFill>
                  <a:srgbClr val="000000"/>
                </a:solidFill>
              </a:rPr>
              <a:t>aligns branch targets (those reached via jumping for align-jumps) to power of two</a:t>
            </a:r>
            <a:endParaRPr sz="1800">
              <a:solidFill>
                <a:srgbClr val="000000"/>
              </a:solidFill>
            </a:endParaRPr>
          </a:p>
          <a:p>
            <a:pPr indent="-342900" lvl="0" marL="457200" rtl="0">
              <a:spcBef>
                <a:spcPts val="0"/>
              </a:spcBef>
              <a:spcAft>
                <a:spcPts val="0"/>
              </a:spcAft>
              <a:buClr>
                <a:srgbClr val="B7B7B7"/>
              </a:buClr>
              <a:buSzPts val="1800"/>
              <a:buChar char="-"/>
            </a:pPr>
            <a:r>
              <a:rPr b="1" lang="en" sz="1800">
                <a:solidFill>
                  <a:srgbClr val="B7B7B7"/>
                </a:solidFill>
              </a:rPr>
              <a:t>align-loops:</a:t>
            </a:r>
            <a:endParaRPr b="1"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align loops to next power of two</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works best if loops are executed many times</a:t>
            </a:r>
            <a:endParaRPr sz="1800">
              <a:solidFill>
                <a:srgbClr val="B7B7B7"/>
              </a:solidFill>
            </a:endParaRPr>
          </a:p>
        </p:txBody>
      </p:sp>
      <p:sp>
        <p:nvSpPr>
          <p:cNvPr id="158" name="Shape 158"/>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Shape 163"/>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164" name="Shape 16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-O2: Aligning functions, jumps, etc</a:t>
            </a:r>
            <a:endParaRPr/>
          </a:p>
        </p:txBody>
      </p:sp>
      <p:sp>
        <p:nvSpPr>
          <p:cNvPr id="165" name="Shape 165"/>
          <p:cNvSpPr txBox="1"/>
          <p:nvPr>
            <p:ph idx="1" type="body"/>
          </p:nvPr>
        </p:nvSpPr>
        <p:spPr>
          <a:xfrm>
            <a:off x="311700" y="1225225"/>
            <a:ext cx="6046200" cy="3843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takes advantage of processor fetching patterns</a:t>
            </a:r>
            <a:endParaRPr b="1" sz="1800"/>
          </a:p>
          <a:p>
            <a:pPr indent="-342900" lvl="0" marL="457200" rtl="0">
              <a:spcBef>
                <a:spcPts val="0"/>
              </a:spcBef>
              <a:spcAft>
                <a:spcPts val="0"/>
              </a:spcAft>
              <a:buClr>
                <a:srgbClr val="B7B7B7"/>
              </a:buClr>
              <a:buSzPts val="1800"/>
              <a:buChar char="-"/>
            </a:pPr>
            <a:r>
              <a:rPr b="1" lang="en" sz="1800">
                <a:solidFill>
                  <a:srgbClr val="B7B7B7"/>
                </a:solidFill>
              </a:rPr>
              <a:t>align-functions</a:t>
            </a:r>
            <a:r>
              <a:rPr lang="en" sz="1800">
                <a:solidFill>
                  <a:srgbClr val="B7B7B7"/>
                </a:solidFill>
              </a:rPr>
              <a:t>:</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aligns the start of functions to next power of two</a:t>
            </a:r>
            <a:endParaRPr sz="1800">
              <a:solidFill>
                <a:srgbClr val="B7B7B7"/>
              </a:solidFill>
            </a:endParaRPr>
          </a:p>
          <a:p>
            <a:pPr indent="-342900" lvl="0" marL="457200" rtl="0">
              <a:spcBef>
                <a:spcPts val="0"/>
              </a:spcBef>
              <a:spcAft>
                <a:spcPts val="0"/>
              </a:spcAft>
              <a:buClr>
                <a:srgbClr val="B7B7B7"/>
              </a:buClr>
              <a:buSzPts val="1800"/>
              <a:buChar char="-"/>
            </a:pPr>
            <a:r>
              <a:rPr b="1" lang="en" sz="1800">
                <a:solidFill>
                  <a:srgbClr val="B7B7B7"/>
                </a:solidFill>
              </a:rPr>
              <a:t>align-labels/jumps</a:t>
            </a:r>
            <a:r>
              <a:rPr lang="en" sz="1800">
                <a:solidFill>
                  <a:srgbClr val="B7B7B7"/>
                </a:solidFill>
              </a:rPr>
              <a:t>:</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aligns branch targets (those reached via jumping for align-jumps) to power of two</a:t>
            </a:r>
            <a:endParaRPr sz="1800">
              <a:solidFill>
                <a:srgbClr val="B7B7B7"/>
              </a:solidFill>
            </a:endParaRPr>
          </a:p>
          <a:p>
            <a:pPr indent="-342900" lvl="0" marL="457200" rtl="0">
              <a:spcBef>
                <a:spcPts val="0"/>
              </a:spcBef>
              <a:spcAft>
                <a:spcPts val="0"/>
              </a:spcAft>
              <a:buClr>
                <a:srgbClr val="000000"/>
              </a:buClr>
              <a:buSzPts val="1800"/>
              <a:buChar char="-"/>
            </a:pPr>
            <a:r>
              <a:rPr b="1" lang="en" sz="1800">
                <a:solidFill>
                  <a:srgbClr val="000000"/>
                </a:solidFill>
              </a:rPr>
              <a:t>align-loops:</a:t>
            </a:r>
            <a:endParaRPr b="1" sz="1800">
              <a:solidFill>
                <a:srgbClr val="000000"/>
              </a:solidFill>
            </a:endParaRPr>
          </a:p>
          <a:p>
            <a:pPr indent="-342900" lvl="1" marL="914400" rtl="0">
              <a:spcBef>
                <a:spcPts val="0"/>
              </a:spcBef>
              <a:spcAft>
                <a:spcPts val="0"/>
              </a:spcAft>
              <a:buClr>
                <a:srgbClr val="000000"/>
              </a:buClr>
              <a:buSzPts val="1800"/>
              <a:buChar char="-"/>
            </a:pPr>
            <a:r>
              <a:rPr lang="en" sz="1800">
                <a:solidFill>
                  <a:srgbClr val="000000"/>
                </a:solidFill>
              </a:rPr>
              <a:t>align loops to next power of two</a:t>
            </a:r>
            <a:endParaRPr sz="1800">
              <a:solidFill>
                <a:srgbClr val="000000"/>
              </a:solidFill>
            </a:endParaRPr>
          </a:p>
          <a:p>
            <a:pPr indent="-342900" lvl="1" marL="914400" rtl="0">
              <a:spcBef>
                <a:spcPts val="0"/>
              </a:spcBef>
              <a:spcAft>
                <a:spcPts val="0"/>
              </a:spcAft>
              <a:buClr>
                <a:srgbClr val="000000"/>
              </a:buClr>
              <a:buSzPts val="1800"/>
              <a:buChar char="-"/>
            </a:pPr>
            <a:r>
              <a:rPr lang="en" sz="1800">
                <a:solidFill>
                  <a:srgbClr val="000000"/>
                </a:solidFill>
              </a:rPr>
              <a:t>works best if loops are executed many times</a:t>
            </a:r>
            <a:endParaRPr sz="1800">
              <a:solidFill>
                <a:srgbClr val="000000"/>
              </a:solidFill>
            </a:endParaRPr>
          </a:p>
        </p:txBody>
      </p:sp>
      <p:sp>
        <p:nvSpPr>
          <p:cNvPr id="166" name="Shape 166"/>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pic>
        <p:nvPicPr>
          <p:cNvPr id="171" name="Shape 171"/>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172" name="Shape 17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-O2:Common Subexpression Elimination</a:t>
            </a:r>
            <a:endParaRPr/>
          </a:p>
        </p:txBody>
      </p:sp>
      <p:sp>
        <p:nvSpPr>
          <p:cNvPr id="173" name="Shape 173"/>
          <p:cNvSpPr txBox="1"/>
          <p:nvPr>
            <p:ph idx="1" type="body"/>
          </p:nvPr>
        </p:nvSpPr>
        <p:spPr>
          <a:xfrm>
            <a:off x="311700" y="1225225"/>
            <a:ext cx="5724900" cy="3354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look for repeated expressions that evaluate to same value &amp; potentially replace with single variable</a:t>
            </a:r>
            <a:endParaRPr sz="1800"/>
          </a:p>
          <a:p>
            <a:pPr indent="-342900" lvl="0" marL="457200" rtl="0">
              <a:spcBef>
                <a:spcPts val="0"/>
              </a:spcBef>
              <a:spcAft>
                <a:spcPts val="0"/>
              </a:spcAft>
              <a:buSzPts val="1800"/>
              <a:buChar char="-"/>
            </a:pPr>
            <a:r>
              <a:rPr b="1" lang="en" sz="1800"/>
              <a:t>Local: </a:t>
            </a:r>
            <a:r>
              <a:rPr lang="en" sz="1800"/>
              <a:t>within single block</a:t>
            </a:r>
            <a:endParaRPr sz="1800"/>
          </a:p>
          <a:p>
            <a:pPr indent="-342900" lvl="0" marL="457200" rtl="0">
              <a:spcBef>
                <a:spcPts val="0"/>
              </a:spcBef>
              <a:spcAft>
                <a:spcPts val="0"/>
              </a:spcAft>
              <a:buSzPts val="1800"/>
              <a:buChar char="-"/>
            </a:pPr>
            <a:r>
              <a:rPr b="1" lang="en" sz="1800"/>
              <a:t>Global: </a:t>
            </a:r>
            <a:r>
              <a:rPr lang="en" sz="1800"/>
              <a:t>entire procedure</a:t>
            </a:r>
            <a:endParaRPr sz="1800"/>
          </a:p>
          <a:p>
            <a:pPr indent="-342900" lvl="0" marL="457200" rtl="0">
              <a:spcBef>
                <a:spcPts val="0"/>
              </a:spcBef>
              <a:spcAft>
                <a:spcPts val="0"/>
              </a:spcAft>
              <a:buSzPts val="1800"/>
              <a:buChar char="-"/>
            </a:pPr>
            <a:r>
              <a:rPr b="1" lang="en" sz="1800"/>
              <a:t>rerun-cse-after-loop</a:t>
            </a:r>
            <a:r>
              <a:rPr lang="en" sz="1800"/>
              <a:t>:</a:t>
            </a:r>
            <a:endParaRPr sz="1800"/>
          </a:p>
          <a:p>
            <a:pPr indent="-342900" lvl="1" marL="914400" rtl="0">
              <a:spcBef>
                <a:spcPts val="0"/>
              </a:spcBef>
              <a:spcAft>
                <a:spcPts val="0"/>
              </a:spcAft>
              <a:buSzPts val="1800"/>
              <a:buChar char="-"/>
            </a:pPr>
            <a:r>
              <a:rPr lang="en" sz="1800"/>
              <a:t>performs CSE after loop optimizations have been performed</a:t>
            </a:r>
            <a:endParaRPr sz="1800"/>
          </a:p>
          <a:p>
            <a:pPr indent="0" lvl="0" marL="0" rtl="0">
              <a:spcBef>
                <a:spcPts val="1600"/>
              </a:spcBef>
              <a:spcAft>
                <a:spcPts val="1600"/>
              </a:spcAft>
              <a:buNone/>
            </a:pPr>
            <a:r>
              <a:t/>
            </a:r>
            <a:endParaRPr sz="1800"/>
          </a:p>
        </p:txBody>
      </p:sp>
      <p:sp>
        <p:nvSpPr>
          <p:cNvPr id="174" name="Shape 174"/>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Shape 179"/>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180" name="Shape 18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-O2: IPA Additions</a:t>
            </a:r>
            <a:endParaRPr/>
          </a:p>
        </p:txBody>
      </p:sp>
      <p:sp>
        <p:nvSpPr>
          <p:cNvPr id="181" name="Shape 181"/>
          <p:cNvSpPr txBox="1"/>
          <p:nvPr>
            <p:ph idx="1" type="body"/>
          </p:nvPr>
        </p:nvSpPr>
        <p:spPr>
          <a:xfrm>
            <a:off x="311700" y="1225225"/>
            <a:ext cx="5939100" cy="3354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sz="1800"/>
              <a:t>ipa-cp:</a:t>
            </a:r>
            <a:r>
              <a:rPr lang="en" sz="1800"/>
              <a:t> constant propagation</a:t>
            </a:r>
            <a:endParaRPr sz="1800"/>
          </a:p>
          <a:p>
            <a:pPr indent="-342900" lvl="1" marL="914400" rtl="0">
              <a:spcBef>
                <a:spcPts val="0"/>
              </a:spcBef>
              <a:spcAft>
                <a:spcPts val="0"/>
              </a:spcAft>
              <a:buSzPts val="1800"/>
              <a:buChar char="-"/>
            </a:pPr>
            <a:r>
              <a:rPr lang="en" sz="1800"/>
              <a:t>substitute constant values in expressions and as arguments in functions</a:t>
            </a:r>
            <a:endParaRPr sz="1800"/>
          </a:p>
          <a:p>
            <a:pPr indent="-342900" lvl="0" marL="457200" rtl="0">
              <a:spcBef>
                <a:spcPts val="0"/>
              </a:spcBef>
              <a:spcAft>
                <a:spcPts val="0"/>
              </a:spcAft>
              <a:buClr>
                <a:srgbClr val="B7B7B7"/>
              </a:buClr>
              <a:buSzPts val="1800"/>
              <a:buChar char="-"/>
            </a:pPr>
            <a:r>
              <a:rPr lang="en" sz="1800"/>
              <a:t> </a:t>
            </a:r>
            <a:r>
              <a:rPr b="1" lang="en" sz="1800">
                <a:solidFill>
                  <a:srgbClr val="999999"/>
                </a:solidFill>
              </a:rPr>
              <a:t>ipa-vrp:</a:t>
            </a:r>
            <a:r>
              <a:rPr lang="en" sz="1800">
                <a:solidFill>
                  <a:srgbClr val="999999"/>
                </a:solidFill>
              </a:rPr>
              <a:t> propagation of value ranges</a:t>
            </a:r>
            <a:endParaRPr sz="1800">
              <a:solidFill>
                <a:srgbClr val="999999"/>
              </a:solidFill>
            </a:endParaRPr>
          </a:p>
          <a:p>
            <a:pPr indent="-342900" lvl="1" marL="914400" rtl="0">
              <a:spcBef>
                <a:spcPts val="0"/>
              </a:spcBef>
              <a:spcAft>
                <a:spcPts val="0"/>
              </a:spcAft>
              <a:buClr>
                <a:srgbClr val="999999"/>
              </a:buClr>
              <a:buSzPts val="1800"/>
              <a:buChar char="-"/>
            </a:pPr>
            <a:r>
              <a:rPr lang="en" sz="1800">
                <a:solidFill>
                  <a:srgbClr val="999999"/>
                </a:solidFill>
              </a:rPr>
              <a:t>compute maximum and minimum value of an expression</a:t>
            </a:r>
            <a:endParaRPr sz="1800">
              <a:solidFill>
                <a:srgbClr val="999999"/>
              </a:solidFill>
            </a:endParaRPr>
          </a:p>
          <a:p>
            <a:pPr indent="-342900" lvl="1" marL="914400" rtl="0">
              <a:spcBef>
                <a:spcPts val="0"/>
              </a:spcBef>
              <a:spcAft>
                <a:spcPts val="0"/>
              </a:spcAft>
              <a:buClr>
                <a:srgbClr val="999999"/>
              </a:buClr>
              <a:buSzPts val="1800"/>
              <a:buChar char="-"/>
            </a:pPr>
            <a:r>
              <a:rPr lang="en" sz="1800">
                <a:solidFill>
                  <a:srgbClr val="999999"/>
                </a:solidFill>
              </a:rPr>
              <a:t>makes implicit conversion easier/faster</a:t>
            </a:r>
            <a:endParaRPr sz="1800">
              <a:solidFill>
                <a:srgbClr val="999999"/>
              </a:solidFill>
            </a:endParaRPr>
          </a:p>
          <a:p>
            <a:pPr indent="-342900" lvl="0" marL="457200" rtl="0">
              <a:spcBef>
                <a:spcPts val="0"/>
              </a:spcBef>
              <a:spcAft>
                <a:spcPts val="0"/>
              </a:spcAft>
              <a:buClr>
                <a:srgbClr val="999999"/>
              </a:buClr>
              <a:buSzPts val="1800"/>
              <a:buChar char="-"/>
            </a:pPr>
            <a:r>
              <a:rPr b="1" lang="en" sz="1800">
                <a:solidFill>
                  <a:srgbClr val="999999"/>
                </a:solidFill>
              </a:rPr>
              <a:t>ipa-icf:</a:t>
            </a:r>
            <a:r>
              <a:rPr lang="en" sz="1800">
                <a:solidFill>
                  <a:srgbClr val="999999"/>
                </a:solidFill>
              </a:rPr>
              <a:t> Identical Code Folding</a:t>
            </a:r>
            <a:endParaRPr sz="1800">
              <a:solidFill>
                <a:srgbClr val="999999"/>
              </a:solidFill>
            </a:endParaRPr>
          </a:p>
          <a:p>
            <a:pPr indent="-342900" lvl="1" marL="914400" rtl="0">
              <a:spcBef>
                <a:spcPts val="0"/>
              </a:spcBef>
              <a:spcAft>
                <a:spcPts val="0"/>
              </a:spcAft>
              <a:buClr>
                <a:srgbClr val="999999"/>
              </a:buClr>
              <a:buSzPts val="1800"/>
              <a:buChar char="-"/>
            </a:pPr>
            <a:r>
              <a:rPr lang="en" sz="1800">
                <a:solidFill>
                  <a:srgbClr val="999999"/>
                </a:solidFill>
              </a:rPr>
              <a:t>merge identical functions</a:t>
            </a:r>
            <a:endParaRPr sz="1800">
              <a:solidFill>
                <a:srgbClr val="999999"/>
              </a:solidFill>
            </a:endParaRPr>
          </a:p>
        </p:txBody>
      </p:sp>
      <p:sp>
        <p:nvSpPr>
          <p:cNvPr id="182" name="Shape 182"/>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Shape 187"/>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188" name="Shape 18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Constant Propagation Example</a:t>
            </a:r>
            <a:endParaRPr/>
          </a:p>
        </p:txBody>
      </p:sp>
      <p:sp>
        <p:nvSpPr>
          <p:cNvPr id="189" name="Shape 189"/>
          <p:cNvSpPr txBox="1"/>
          <p:nvPr>
            <p:ph idx="1" type="body"/>
          </p:nvPr>
        </p:nvSpPr>
        <p:spPr>
          <a:xfrm>
            <a:off x="357950" y="1326975"/>
            <a:ext cx="2037900" cy="1302000"/>
          </a:xfrm>
          <a:prstGeom prst="rect">
            <a:avLst/>
          </a:prstGeom>
        </p:spPr>
        <p:txBody>
          <a:bodyPr anchorCtr="0" anchor="t" bIns="91425" lIns="91425" spcFirstLastPara="1" rIns="91425" wrap="square" tIns="91425">
            <a:noAutofit/>
          </a:bodyPr>
          <a:lstStyle/>
          <a:p>
            <a:pPr indent="0" lvl="0" marL="0" marR="0" rtl="0" algn="l">
              <a:lnSpc>
                <a:spcPct val="114000"/>
              </a:lnSpc>
              <a:spcBef>
                <a:spcPts val="0"/>
              </a:spcBef>
              <a:spcAft>
                <a:spcPts val="0"/>
              </a:spcAft>
              <a:buNone/>
            </a:pPr>
            <a:r>
              <a:rPr lang="en" sz="1800"/>
              <a:t>int x = 12;</a:t>
            </a:r>
            <a:endParaRPr sz="1800"/>
          </a:p>
          <a:p>
            <a:pPr indent="0" lvl="0" marL="0" marR="0" rtl="0" algn="l">
              <a:lnSpc>
                <a:spcPct val="114000"/>
              </a:lnSpc>
              <a:spcBef>
                <a:spcPts val="0"/>
              </a:spcBef>
              <a:spcAft>
                <a:spcPts val="0"/>
              </a:spcAft>
              <a:buNone/>
            </a:pPr>
            <a:r>
              <a:rPr lang="en" sz="1800"/>
              <a:t>int y = 6 - x/3;</a:t>
            </a:r>
            <a:endParaRPr sz="1800"/>
          </a:p>
          <a:p>
            <a:pPr indent="0" lvl="0" marL="0" marR="0" rtl="0" algn="l">
              <a:lnSpc>
                <a:spcPct val="114000"/>
              </a:lnSpc>
              <a:spcBef>
                <a:spcPts val="0"/>
              </a:spcBef>
              <a:spcAft>
                <a:spcPts val="0"/>
              </a:spcAft>
              <a:buNone/>
            </a:pPr>
            <a:r>
              <a:rPr lang="en" sz="1800"/>
              <a:t>return y * x</a:t>
            </a:r>
            <a:endParaRPr sz="1800"/>
          </a:p>
        </p:txBody>
      </p:sp>
      <p:sp>
        <p:nvSpPr>
          <p:cNvPr id="190" name="Shape 190"/>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id="195" name="Shape 195"/>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196" name="Shape 19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Constant Propagation Example</a:t>
            </a:r>
            <a:endParaRPr/>
          </a:p>
        </p:txBody>
      </p:sp>
      <p:sp>
        <p:nvSpPr>
          <p:cNvPr id="197" name="Shape 197"/>
          <p:cNvSpPr txBox="1"/>
          <p:nvPr>
            <p:ph idx="1" type="body"/>
          </p:nvPr>
        </p:nvSpPr>
        <p:spPr>
          <a:xfrm>
            <a:off x="357950" y="1326975"/>
            <a:ext cx="2037900" cy="1302000"/>
          </a:xfrm>
          <a:prstGeom prst="rect">
            <a:avLst/>
          </a:prstGeom>
        </p:spPr>
        <p:txBody>
          <a:bodyPr anchorCtr="0" anchor="t" bIns="91425" lIns="91425" spcFirstLastPara="1" rIns="91425" wrap="square" tIns="91425">
            <a:noAutofit/>
          </a:bodyPr>
          <a:lstStyle/>
          <a:p>
            <a:pPr indent="0" lvl="0" marL="0" marR="0" rtl="0" algn="l">
              <a:lnSpc>
                <a:spcPct val="114000"/>
              </a:lnSpc>
              <a:spcBef>
                <a:spcPts val="0"/>
              </a:spcBef>
              <a:spcAft>
                <a:spcPts val="0"/>
              </a:spcAft>
              <a:buNone/>
            </a:pPr>
            <a:r>
              <a:rPr lang="en" sz="1800"/>
              <a:t>int x = 12;</a:t>
            </a:r>
            <a:endParaRPr sz="1800"/>
          </a:p>
          <a:p>
            <a:pPr indent="0" lvl="0" marL="0" marR="0" rtl="0" algn="l">
              <a:lnSpc>
                <a:spcPct val="114000"/>
              </a:lnSpc>
              <a:spcBef>
                <a:spcPts val="0"/>
              </a:spcBef>
              <a:spcAft>
                <a:spcPts val="0"/>
              </a:spcAft>
              <a:buNone/>
            </a:pPr>
            <a:r>
              <a:rPr lang="en" sz="1800"/>
              <a:t>int y = 6 - x/3;</a:t>
            </a:r>
            <a:endParaRPr sz="1800"/>
          </a:p>
          <a:p>
            <a:pPr indent="0" lvl="0" marL="0" marR="0" rtl="0" algn="l">
              <a:lnSpc>
                <a:spcPct val="114000"/>
              </a:lnSpc>
              <a:spcBef>
                <a:spcPts val="0"/>
              </a:spcBef>
              <a:spcAft>
                <a:spcPts val="0"/>
              </a:spcAft>
              <a:buNone/>
            </a:pPr>
            <a:r>
              <a:rPr lang="en" sz="1800"/>
              <a:t>return y * x</a:t>
            </a:r>
            <a:endParaRPr sz="1800"/>
          </a:p>
        </p:txBody>
      </p:sp>
      <p:sp>
        <p:nvSpPr>
          <p:cNvPr id="198" name="Shape 198"/>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
        <p:nvSpPr>
          <p:cNvPr id="199" name="Shape 199"/>
          <p:cNvSpPr txBox="1"/>
          <p:nvPr>
            <p:ph idx="1" type="body"/>
          </p:nvPr>
        </p:nvSpPr>
        <p:spPr>
          <a:xfrm>
            <a:off x="3309900" y="2256475"/>
            <a:ext cx="2037900" cy="1302000"/>
          </a:xfrm>
          <a:prstGeom prst="rect">
            <a:avLst/>
          </a:prstGeom>
        </p:spPr>
        <p:txBody>
          <a:bodyPr anchorCtr="0" anchor="t" bIns="91425" lIns="91425" spcFirstLastPara="1" rIns="91425" wrap="square" tIns="91425">
            <a:noAutofit/>
          </a:bodyPr>
          <a:lstStyle/>
          <a:p>
            <a:pPr indent="0" lvl="0" marL="0" marR="0" rtl="0" algn="l">
              <a:lnSpc>
                <a:spcPct val="114000"/>
              </a:lnSpc>
              <a:spcBef>
                <a:spcPts val="0"/>
              </a:spcBef>
              <a:spcAft>
                <a:spcPts val="0"/>
              </a:spcAft>
              <a:buNone/>
            </a:pPr>
            <a:r>
              <a:rPr lang="en" sz="1800"/>
              <a:t>int x = 12;</a:t>
            </a:r>
            <a:endParaRPr sz="1800"/>
          </a:p>
          <a:p>
            <a:pPr indent="0" lvl="0" marL="0" marR="0" rtl="0" algn="l">
              <a:lnSpc>
                <a:spcPct val="114000"/>
              </a:lnSpc>
              <a:spcBef>
                <a:spcPts val="0"/>
              </a:spcBef>
              <a:spcAft>
                <a:spcPts val="0"/>
              </a:spcAft>
              <a:buNone/>
            </a:pPr>
            <a:r>
              <a:rPr lang="en" sz="1800"/>
              <a:t>int y = 6 - </a:t>
            </a:r>
            <a:r>
              <a:rPr lang="en" sz="1800">
                <a:solidFill>
                  <a:srgbClr val="FF0000"/>
                </a:solidFill>
              </a:rPr>
              <a:t>12</a:t>
            </a:r>
            <a:r>
              <a:rPr lang="en" sz="1800"/>
              <a:t>/3;</a:t>
            </a:r>
            <a:endParaRPr sz="1800"/>
          </a:p>
          <a:p>
            <a:pPr indent="0" lvl="0" marL="0" marR="0" rtl="0" algn="l">
              <a:lnSpc>
                <a:spcPct val="114000"/>
              </a:lnSpc>
              <a:spcBef>
                <a:spcPts val="0"/>
              </a:spcBef>
              <a:spcAft>
                <a:spcPts val="0"/>
              </a:spcAft>
              <a:buNone/>
            </a:pPr>
            <a:r>
              <a:rPr lang="en" sz="1800"/>
              <a:t>return y * x</a:t>
            </a:r>
            <a:endParaRPr sz="1800"/>
          </a:p>
        </p:txBody>
      </p:sp>
      <p:sp>
        <p:nvSpPr>
          <p:cNvPr id="200" name="Shape 200"/>
          <p:cNvSpPr/>
          <p:nvPr/>
        </p:nvSpPr>
        <p:spPr>
          <a:xfrm rot="1850600">
            <a:off x="2075237" y="1866509"/>
            <a:ext cx="1199550" cy="222931"/>
          </a:xfrm>
          <a:prstGeom prst="bentArrow">
            <a:avLst>
              <a:gd fmla="val 25000" name="adj1"/>
              <a:gd fmla="val 25000" name="adj2"/>
              <a:gd fmla="val 25000" name="adj3"/>
              <a:gd fmla="val 43750" name="adj4"/>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Shape 69"/>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How do compiler optimizations affect program compilation time and runtime, as well as the underlying architecture?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206" name="Shape 20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Constant Propagation Example</a:t>
            </a:r>
            <a:endParaRPr/>
          </a:p>
        </p:txBody>
      </p:sp>
      <p:sp>
        <p:nvSpPr>
          <p:cNvPr id="207" name="Shape 207"/>
          <p:cNvSpPr txBox="1"/>
          <p:nvPr>
            <p:ph idx="1" type="body"/>
          </p:nvPr>
        </p:nvSpPr>
        <p:spPr>
          <a:xfrm>
            <a:off x="357950" y="1326975"/>
            <a:ext cx="2037900" cy="1302000"/>
          </a:xfrm>
          <a:prstGeom prst="rect">
            <a:avLst/>
          </a:prstGeom>
        </p:spPr>
        <p:txBody>
          <a:bodyPr anchorCtr="0" anchor="t" bIns="91425" lIns="91425" spcFirstLastPara="1" rIns="91425" wrap="square" tIns="91425">
            <a:noAutofit/>
          </a:bodyPr>
          <a:lstStyle/>
          <a:p>
            <a:pPr indent="0" lvl="0" marL="0" marR="0" rtl="0" algn="l">
              <a:lnSpc>
                <a:spcPct val="114000"/>
              </a:lnSpc>
              <a:spcBef>
                <a:spcPts val="0"/>
              </a:spcBef>
              <a:spcAft>
                <a:spcPts val="0"/>
              </a:spcAft>
              <a:buNone/>
            </a:pPr>
            <a:r>
              <a:rPr lang="en" sz="1800"/>
              <a:t>int x = 12;</a:t>
            </a:r>
            <a:endParaRPr sz="1800"/>
          </a:p>
          <a:p>
            <a:pPr indent="0" lvl="0" marL="0" marR="0" rtl="0" algn="l">
              <a:lnSpc>
                <a:spcPct val="114000"/>
              </a:lnSpc>
              <a:spcBef>
                <a:spcPts val="0"/>
              </a:spcBef>
              <a:spcAft>
                <a:spcPts val="0"/>
              </a:spcAft>
              <a:buNone/>
            </a:pPr>
            <a:r>
              <a:rPr lang="en" sz="1800"/>
              <a:t>int y = 6 - x/3;</a:t>
            </a:r>
            <a:endParaRPr sz="1800"/>
          </a:p>
          <a:p>
            <a:pPr indent="0" lvl="0" marL="0" marR="0" rtl="0" algn="l">
              <a:lnSpc>
                <a:spcPct val="114000"/>
              </a:lnSpc>
              <a:spcBef>
                <a:spcPts val="0"/>
              </a:spcBef>
              <a:spcAft>
                <a:spcPts val="0"/>
              </a:spcAft>
              <a:buNone/>
            </a:pPr>
            <a:r>
              <a:rPr lang="en" sz="1800"/>
              <a:t>return y * x</a:t>
            </a:r>
            <a:endParaRPr sz="1800"/>
          </a:p>
        </p:txBody>
      </p:sp>
      <p:sp>
        <p:nvSpPr>
          <p:cNvPr id="208" name="Shape 208"/>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
        <p:nvSpPr>
          <p:cNvPr id="209" name="Shape 209"/>
          <p:cNvSpPr txBox="1"/>
          <p:nvPr>
            <p:ph idx="1" type="body"/>
          </p:nvPr>
        </p:nvSpPr>
        <p:spPr>
          <a:xfrm>
            <a:off x="3309900" y="2256475"/>
            <a:ext cx="2037900" cy="1302000"/>
          </a:xfrm>
          <a:prstGeom prst="rect">
            <a:avLst/>
          </a:prstGeom>
        </p:spPr>
        <p:txBody>
          <a:bodyPr anchorCtr="0" anchor="t" bIns="91425" lIns="91425" spcFirstLastPara="1" rIns="91425" wrap="square" tIns="91425">
            <a:noAutofit/>
          </a:bodyPr>
          <a:lstStyle/>
          <a:p>
            <a:pPr indent="0" lvl="0" marL="0" marR="0" rtl="0" algn="l">
              <a:lnSpc>
                <a:spcPct val="114000"/>
              </a:lnSpc>
              <a:spcBef>
                <a:spcPts val="0"/>
              </a:spcBef>
              <a:spcAft>
                <a:spcPts val="0"/>
              </a:spcAft>
              <a:buNone/>
            </a:pPr>
            <a:r>
              <a:rPr lang="en" sz="1800"/>
              <a:t>int x = 12;</a:t>
            </a:r>
            <a:endParaRPr sz="1800"/>
          </a:p>
          <a:p>
            <a:pPr indent="0" lvl="0" marL="0" marR="0" rtl="0" algn="l">
              <a:lnSpc>
                <a:spcPct val="114000"/>
              </a:lnSpc>
              <a:spcBef>
                <a:spcPts val="0"/>
              </a:spcBef>
              <a:spcAft>
                <a:spcPts val="0"/>
              </a:spcAft>
              <a:buNone/>
            </a:pPr>
            <a:r>
              <a:rPr lang="en" sz="1800"/>
              <a:t>int y = 6 - 12/3;</a:t>
            </a:r>
            <a:endParaRPr sz="1800"/>
          </a:p>
          <a:p>
            <a:pPr indent="0" lvl="0" marL="0" marR="0" rtl="0" algn="l">
              <a:lnSpc>
                <a:spcPct val="114000"/>
              </a:lnSpc>
              <a:spcBef>
                <a:spcPts val="0"/>
              </a:spcBef>
              <a:spcAft>
                <a:spcPts val="0"/>
              </a:spcAft>
              <a:buNone/>
            </a:pPr>
            <a:r>
              <a:rPr lang="en" sz="1800"/>
              <a:t>return y * x</a:t>
            </a:r>
            <a:endParaRPr sz="1800"/>
          </a:p>
        </p:txBody>
      </p:sp>
      <p:sp>
        <p:nvSpPr>
          <p:cNvPr id="210" name="Shape 210"/>
          <p:cNvSpPr txBox="1"/>
          <p:nvPr>
            <p:ph idx="1" type="body"/>
          </p:nvPr>
        </p:nvSpPr>
        <p:spPr>
          <a:xfrm>
            <a:off x="696300" y="3398725"/>
            <a:ext cx="2037900" cy="1302000"/>
          </a:xfrm>
          <a:prstGeom prst="rect">
            <a:avLst/>
          </a:prstGeom>
        </p:spPr>
        <p:txBody>
          <a:bodyPr anchorCtr="0" anchor="t" bIns="91425" lIns="91425" spcFirstLastPara="1" rIns="91425" wrap="square" tIns="91425">
            <a:noAutofit/>
          </a:bodyPr>
          <a:lstStyle/>
          <a:p>
            <a:pPr indent="0" lvl="0" marL="0" marR="0" rtl="0" algn="l">
              <a:lnSpc>
                <a:spcPct val="114000"/>
              </a:lnSpc>
              <a:spcBef>
                <a:spcPts val="0"/>
              </a:spcBef>
              <a:spcAft>
                <a:spcPts val="0"/>
              </a:spcAft>
              <a:buNone/>
            </a:pPr>
            <a:r>
              <a:rPr lang="en" sz="1800"/>
              <a:t>int x = 12;</a:t>
            </a:r>
            <a:endParaRPr sz="1800"/>
          </a:p>
          <a:p>
            <a:pPr indent="0" lvl="0" marL="0" marR="0" rtl="0" algn="l">
              <a:lnSpc>
                <a:spcPct val="114000"/>
              </a:lnSpc>
              <a:spcBef>
                <a:spcPts val="0"/>
              </a:spcBef>
              <a:spcAft>
                <a:spcPts val="0"/>
              </a:spcAft>
              <a:buNone/>
            </a:pPr>
            <a:r>
              <a:rPr lang="en" sz="1800"/>
              <a:t>int y = 2;</a:t>
            </a:r>
            <a:endParaRPr sz="1800"/>
          </a:p>
          <a:p>
            <a:pPr indent="0" lvl="0" marL="0" marR="0" rtl="0" algn="l">
              <a:lnSpc>
                <a:spcPct val="114000"/>
              </a:lnSpc>
              <a:spcBef>
                <a:spcPts val="0"/>
              </a:spcBef>
              <a:spcAft>
                <a:spcPts val="0"/>
              </a:spcAft>
              <a:buNone/>
            </a:pPr>
            <a:r>
              <a:rPr lang="en" sz="1800"/>
              <a:t>return </a:t>
            </a:r>
            <a:r>
              <a:rPr lang="en" sz="1800">
                <a:solidFill>
                  <a:srgbClr val="FF0000"/>
                </a:solidFill>
              </a:rPr>
              <a:t>2</a:t>
            </a:r>
            <a:r>
              <a:rPr lang="en" sz="1800"/>
              <a:t> * </a:t>
            </a:r>
            <a:r>
              <a:rPr lang="en" sz="1800">
                <a:solidFill>
                  <a:srgbClr val="FF0000"/>
                </a:solidFill>
              </a:rPr>
              <a:t>12</a:t>
            </a:r>
            <a:endParaRPr sz="1800">
              <a:solidFill>
                <a:srgbClr val="FF0000"/>
              </a:solidFill>
            </a:endParaRPr>
          </a:p>
        </p:txBody>
      </p:sp>
      <p:sp>
        <p:nvSpPr>
          <p:cNvPr id="211" name="Shape 211"/>
          <p:cNvSpPr/>
          <p:nvPr/>
        </p:nvSpPr>
        <p:spPr>
          <a:xfrm rot="1850600">
            <a:off x="2075237" y="1866509"/>
            <a:ext cx="1199550" cy="222931"/>
          </a:xfrm>
          <a:prstGeom prst="bentArrow">
            <a:avLst>
              <a:gd fmla="val 25000" name="adj1"/>
              <a:gd fmla="val 25000" name="adj2"/>
              <a:gd fmla="val 25000" name="adj3"/>
              <a:gd fmla="val 43750" name="adj4"/>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2" name="Shape 212"/>
          <p:cNvSpPr/>
          <p:nvPr/>
        </p:nvSpPr>
        <p:spPr>
          <a:xfrm rot="9836664">
            <a:off x="2539944" y="3582069"/>
            <a:ext cx="1199696" cy="222854"/>
          </a:xfrm>
          <a:prstGeom prst="bentArrow">
            <a:avLst>
              <a:gd fmla="val 25000" name="adj1"/>
              <a:gd fmla="val 25000" name="adj2"/>
              <a:gd fmla="val 25000" name="adj3"/>
              <a:gd fmla="val 43750" name="adj4"/>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pic>
        <p:nvPicPr>
          <p:cNvPr id="217" name="Shape 217"/>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218" name="Shape 2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-O2: IPA Additions</a:t>
            </a:r>
            <a:endParaRPr/>
          </a:p>
        </p:txBody>
      </p:sp>
      <p:sp>
        <p:nvSpPr>
          <p:cNvPr id="219" name="Shape 219"/>
          <p:cNvSpPr txBox="1"/>
          <p:nvPr>
            <p:ph idx="1" type="body"/>
          </p:nvPr>
        </p:nvSpPr>
        <p:spPr>
          <a:xfrm>
            <a:off x="311700" y="1225225"/>
            <a:ext cx="5939100" cy="3354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B7B7B7"/>
              </a:buClr>
              <a:buSzPts val="1800"/>
              <a:buChar char="-"/>
            </a:pPr>
            <a:r>
              <a:rPr b="1" lang="en" sz="1800">
                <a:solidFill>
                  <a:srgbClr val="B7B7B7"/>
                </a:solidFill>
              </a:rPr>
              <a:t>ipa-cp:</a:t>
            </a:r>
            <a:r>
              <a:rPr lang="en" sz="1800">
                <a:solidFill>
                  <a:srgbClr val="B7B7B7"/>
                </a:solidFill>
              </a:rPr>
              <a:t> constant propagation</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substitute constant values in expressions and as arguments in functions</a:t>
            </a:r>
            <a:endParaRPr sz="1800">
              <a:solidFill>
                <a:srgbClr val="B7B7B7"/>
              </a:solidFill>
            </a:endParaRPr>
          </a:p>
          <a:p>
            <a:pPr indent="-342900" lvl="0" marL="457200" rtl="0">
              <a:spcBef>
                <a:spcPts val="0"/>
              </a:spcBef>
              <a:spcAft>
                <a:spcPts val="0"/>
              </a:spcAft>
              <a:buClr>
                <a:srgbClr val="000000"/>
              </a:buClr>
              <a:buSzPts val="1800"/>
              <a:buChar char="-"/>
            </a:pPr>
            <a:r>
              <a:rPr lang="en" sz="1800">
                <a:solidFill>
                  <a:srgbClr val="000000"/>
                </a:solidFill>
              </a:rPr>
              <a:t> </a:t>
            </a:r>
            <a:r>
              <a:rPr b="1" lang="en" sz="1800">
                <a:solidFill>
                  <a:srgbClr val="000000"/>
                </a:solidFill>
              </a:rPr>
              <a:t>ipa-vrp:</a:t>
            </a:r>
            <a:r>
              <a:rPr lang="en" sz="1800">
                <a:solidFill>
                  <a:srgbClr val="000000"/>
                </a:solidFill>
              </a:rPr>
              <a:t> propagation of value ranges</a:t>
            </a:r>
            <a:endParaRPr sz="1800">
              <a:solidFill>
                <a:srgbClr val="000000"/>
              </a:solidFill>
            </a:endParaRPr>
          </a:p>
          <a:p>
            <a:pPr indent="-342900" lvl="1" marL="914400" rtl="0">
              <a:spcBef>
                <a:spcPts val="0"/>
              </a:spcBef>
              <a:spcAft>
                <a:spcPts val="0"/>
              </a:spcAft>
              <a:buClr>
                <a:srgbClr val="000000"/>
              </a:buClr>
              <a:buSzPts val="1800"/>
              <a:buChar char="-"/>
            </a:pPr>
            <a:r>
              <a:rPr lang="en" sz="1800">
                <a:solidFill>
                  <a:srgbClr val="000000"/>
                </a:solidFill>
              </a:rPr>
              <a:t>compute maximum and minimum value of an expression</a:t>
            </a:r>
            <a:endParaRPr sz="1800">
              <a:solidFill>
                <a:srgbClr val="000000"/>
              </a:solidFill>
            </a:endParaRPr>
          </a:p>
          <a:p>
            <a:pPr indent="-342900" lvl="1" marL="914400" rtl="0">
              <a:spcBef>
                <a:spcPts val="0"/>
              </a:spcBef>
              <a:spcAft>
                <a:spcPts val="0"/>
              </a:spcAft>
              <a:buClr>
                <a:srgbClr val="000000"/>
              </a:buClr>
              <a:buSzPts val="1800"/>
              <a:buChar char="-"/>
            </a:pPr>
            <a:r>
              <a:rPr lang="en" sz="1800">
                <a:solidFill>
                  <a:srgbClr val="000000"/>
                </a:solidFill>
              </a:rPr>
              <a:t>makes implicit conversion easier/faster</a:t>
            </a:r>
            <a:endParaRPr sz="1800">
              <a:solidFill>
                <a:srgbClr val="000000"/>
              </a:solidFill>
            </a:endParaRPr>
          </a:p>
          <a:p>
            <a:pPr indent="-342900" lvl="0" marL="457200" rtl="0">
              <a:spcBef>
                <a:spcPts val="0"/>
              </a:spcBef>
              <a:spcAft>
                <a:spcPts val="0"/>
              </a:spcAft>
              <a:buClr>
                <a:srgbClr val="999999"/>
              </a:buClr>
              <a:buSzPts val="1800"/>
              <a:buChar char="-"/>
            </a:pPr>
            <a:r>
              <a:rPr b="1" lang="en" sz="1800">
                <a:solidFill>
                  <a:srgbClr val="999999"/>
                </a:solidFill>
              </a:rPr>
              <a:t>ipa-icf:</a:t>
            </a:r>
            <a:r>
              <a:rPr lang="en" sz="1800">
                <a:solidFill>
                  <a:srgbClr val="999999"/>
                </a:solidFill>
              </a:rPr>
              <a:t> Identical Code Folding</a:t>
            </a:r>
            <a:endParaRPr sz="1800">
              <a:solidFill>
                <a:srgbClr val="999999"/>
              </a:solidFill>
            </a:endParaRPr>
          </a:p>
          <a:p>
            <a:pPr indent="-342900" lvl="1" marL="914400" rtl="0">
              <a:spcBef>
                <a:spcPts val="0"/>
              </a:spcBef>
              <a:spcAft>
                <a:spcPts val="0"/>
              </a:spcAft>
              <a:buClr>
                <a:srgbClr val="999999"/>
              </a:buClr>
              <a:buSzPts val="1800"/>
              <a:buChar char="-"/>
            </a:pPr>
            <a:r>
              <a:rPr lang="en" sz="1800">
                <a:solidFill>
                  <a:srgbClr val="999999"/>
                </a:solidFill>
              </a:rPr>
              <a:t>merge identical functions</a:t>
            </a:r>
            <a:endParaRPr sz="1800">
              <a:solidFill>
                <a:srgbClr val="999999"/>
              </a:solidFill>
            </a:endParaRPr>
          </a:p>
        </p:txBody>
      </p:sp>
      <p:sp>
        <p:nvSpPr>
          <p:cNvPr id="220" name="Shape 220"/>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pic>
        <p:nvPicPr>
          <p:cNvPr id="225" name="Shape 225"/>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226" name="Shape 2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Value Range Propagation Example</a:t>
            </a:r>
            <a:endParaRPr/>
          </a:p>
        </p:txBody>
      </p:sp>
      <p:sp>
        <p:nvSpPr>
          <p:cNvPr id="227" name="Shape 227"/>
          <p:cNvSpPr txBox="1"/>
          <p:nvPr>
            <p:ph idx="1" type="body"/>
          </p:nvPr>
        </p:nvSpPr>
        <p:spPr>
          <a:xfrm>
            <a:off x="663225" y="2350250"/>
            <a:ext cx="2334000" cy="941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rgbClr val="000000"/>
                </a:solidFill>
              </a:rPr>
              <a:t>unsigned char a;</a:t>
            </a:r>
            <a:endParaRPr sz="1800">
              <a:solidFill>
                <a:srgbClr val="000000"/>
              </a:solidFill>
            </a:endParaRPr>
          </a:p>
          <a:p>
            <a:pPr indent="0" lvl="0" marL="0" marR="0" rtl="0" algn="l">
              <a:lnSpc>
                <a:spcPct val="100000"/>
              </a:lnSpc>
              <a:spcBef>
                <a:spcPts val="0"/>
              </a:spcBef>
              <a:spcAft>
                <a:spcPts val="0"/>
              </a:spcAft>
              <a:buNone/>
            </a:pPr>
            <a:r>
              <a:rPr lang="en" sz="1800">
                <a:solidFill>
                  <a:srgbClr val="000000"/>
                </a:solidFill>
              </a:rPr>
              <a:t>short b = a + 100;</a:t>
            </a:r>
            <a:endParaRPr sz="1800">
              <a:solidFill>
                <a:srgbClr val="000000"/>
              </a:solidFill>
            </a:endParaRPr>
          </a:p>
        </p:txBody>
      </p:sp>
      <p:sp>
        <p:nvSpPr>
          <p:cNvPr id="228" name="Shape 228"/>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id="233" name="Shape 233"/>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234" name="Shape 2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Value Range Propagation Example</a:t>
            </a:r>
            <a:endParaRPr/>
          </a:p>
        </p:txBody>
      </p:sp>
      <p:sp>
        <p:nvSpPr>
          <p:cNvPr id="235" name="Shape 235"/>
          <p:cNvSpPr txBox="1"/>
          <p:nvPr>
            <p:ph idx="1" type="body"/>
          </p:nvPr>
        </p:nvSpPr>
        <p:spPr>
          <a:xfrm>
            <a:off x="663225" y="2350250"/>
            <a:ext cx="2334000" cy="941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rgbClr val="000000"/>
                </a:solidFill>
              </a:rPr>
              <a:t>unsigned char a;</a:t>
            </a:r>
            <a:endParaRPr sz="1800">
              <a:solidFill>
                <a:srgbClr val="000000"/>
              </a:solidFill>
            </a:endParaRPr>
          </a:p>
          <a:p>
            <a:pPr indent="0" lvl="0" marL="0" marR="0" rtl="0" algn="l">
              <a:lnSpc>
                <a:spcPct val="100000"/>
              </a:lnSpc>
              <a:spcBef>
                <a:spcPts val="0"/>
              </a:spcBef>
              <a:spcAft>
                <a:spcPts val="0"/>
              </a:spcAft>
              <a:buNone/>
            </a:pPr>
            <a:r>
              <a:rPr lang="en" sz="1800">
                <a:solidFill>
                  <a:srgbClr val="000000"/>
                </a:solidFill>
              </a:rPr>
              <a:t>short b = a + 100;</a:t>
            </a:r>
            <a:endParaRPr sz="1800">
              <a:solidFill>
                <a:srgbClr val="000000"/>
              </a:solidFill>
            </a:endParaRPr>
          </a:p>
        </p:txBody>
      </p:sp>
      <p:sp>
        <p:nvSpPr>
          <p:cNvPr id="236" name="Shape 236"/>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
        <p:nvSpPr>
          <p:cNvPr id="237" name="Shape 237"/>
          <p:cNvSpPr txBox="1"/>
          <p:nvPr/>
        </p:nvSpPr>
        <p:spPr>
          <a:xfrm>
            <a:off x="2664250" y="1787275"/>
            <a:ext cx="851100" cy="51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0000"/>
                </a:solidFill>
              </a:rPr>
              <a:t>range??</a:t>
            </a:r>
            <a:endParaRPr>
              <a:solidFill>
                <a:srgbClr val="FF0000"/>
              </a:solidFill>
            </a:endParaRPr>
          </a:p>
        </p:txBody>
      </p:sp>
      <p:sp>
        <p:nvSpPr>
          <p:cNvPr id="238" name="Shape 238"/>
          <p:cNvSpPr/>
          <p:nvPr/>
        </p:nvSpPr>
        <p:spPr>
          <a:xfrm rot="7901888">
            <a:off x="2451555" y="2222039"/>
            <a:ext cx="397771" cy="120258"/>
          </a:xfrm>
          <a:prstGeom prst="rightArrow">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id="243" name="Shape 243"/>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244" name="Shape 24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Value Range Propagation Example</a:t>
            </a:r>
            <a:endParaRPr/>
          </a:p>
        </p:txBody>
      </p:sp>
      <p:sp>
        <p:nvSpPr>
          <p:cNvPr id="245" name="Shape 245"/>
          <p:cNvSpPr txBox="1"/>
          <p:nvPr>
            <p:ph idx="1" type="body"/>
          </p:nvPr>
        </p:nvSpPr>
        <p:spPr>
          <a:xfrm>
            <a:off x="663225" y="2350250"/>
            <a:ext cx="2334000" cy="941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rgbClr val="000000"/>
                </a:solidFill>
              </a:rPr>
              <a:t>unsigned char a;</a:t>
            </a:r>
            <a:endParaRPr sz="1800">
              <a:solidFill>
                <a:srgbClr val="000000"/>
              </a:solidFill>
            </a:endParaRPr>
          </a:p>
          <a:p>
            <a:pPr indent="0" lvl="0" marL="0" marR="0" rtl="0" algn="l">
              <a:lnSpc>
                <a:spcPct val="100000"/>
              </a:lnSpc>
              <a:spcBef>
                <a:spcPts val="0"/>
              </a:spcBef>
              <a:spcAft>
                <a:spcPts val="0"/>
              </a:spcAft>
              <a:buNone/>
            </a:pPr>
            <a:r>
              <a:rPr lang="en" sz="1800">
                <a:solidFill>
                  <a:srgbClr val="000000"/>
                </a:solidFill>
              </a:rPr>
              <a:t>short b = a + 100;</a:t>
            </a:r>
            <a:endParaRPr sz="1800">
              <a:solidFill>
                <a:srgbClr val="000000"/>
              </a:solidFill>
            </a:endParaRPr>
          </a:p>
        </p:txBody>
      </p:sp>
      <p:sp>
        <p:nvSpPr>
          <p:cNvPr id="246" name="Shape 246"/>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
        <p:nvSpPr>
          <p:cNvPr id="247" name="Shape 247"/>
          <p:cNvSpPr txBox="1"/>
          <p:nvPr/>
        </p:nvSpPr>
        <p:spPr>
          <a:xfrm>
            <a:off x="786325" y="3369175"/>
            <a:ext cx="851100" cy="51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0000"/>
                </a:solidFill>
              </a:rPr>
              <a:t>range??</a:t>
            </a:r>
            <a:endParaRPr>
              <a:solidFill>
                <a:srgbClr val="FF0000"/>
              </a:solidFill>
            </a:endParaRPr>
          </a:p>
        </p:txBody>
      </p:sp>
      <p:sp>
        <p:nvSpPr>
          <p:cNvPr id="248" name="Shape 248"/>
          <p:cNvSpPr/>
          <p:nvPr/>
        </p:nvSpPr>
        <p:spPr>
          <a:xfrm rot="-4460367">
            <a:off x="1156386" y="3184065"/>
            <a:ext cx="397870" cy="120328"/>
          </a:xfrm>
          <a:prstGeom prst="rightArrow">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Shape 253"/>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254" name="Shape 25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-O2: IPA Additions</a:t>
            </a:r>
            <a:endParaRPr/>
          </a:p>
        </p:txBody>
      </p:sp>
      <p:sp>
        <p:nvSpPr>
          <p:cNvPr id="255" name="Shape 255"/>
          <p:cNvSpPr txBox="1"/>
          <p:nvPr>
            <p:ph idx="1" type="body"/>
          </p:nvPr>
        </p:nvSpPr>
        <p:spPr>
          <a:xfrm>
            <a:off x="311700" y="1225225"/>
            <a:ext cx="5939100" cy="3354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B7B7B7"/>
              </a:buClr>
              <a:buSzPts val="1800"/>
              <a:buChar char="-"/>
            </a:pPr>
            <a:r>
              <a:rPr b="1" lang="en" sz="1800">
                <a:solidFill>
                  <a:srgbClr val="B7B7B7"/>
                </a:solidFill>
              </a:rPr>
              <a:t>ipa-cp:</a:t>
            </a:r>
            <a:r>
              <a:rPr lang="en" sz="1800">
                <a:solidFill>
                  <a:srgbClr val="B7B7B7"/>
                </a:solidFill>
              </a:rPr>
              <a:t> constant propagation</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substitute constant values in expressions and as arguments in functions</a:t>
            </a:r>
            <a:endParaRPr sz="1800">
              <a:solidFill>
                <a:srgbClr val="B7B7B7"/>
              </a:solidFill>
            </a:endParaRPr>
          </a:p>
          <a:p>
            <a:pPr indent="-342900" lvl="0" marL="457200" rtl="0">
              <a:spcBef>
                <a:spcPts val="0"/>
              </a:spcBef>
              <a:spcAft>
                <a:spcPts val="0"/>
              </a:spcAft>
              <a:buClr>
                <a:srgbClr val="B7B7B7"/>
              </a:buClr>
              <a:buSzPts val="1800"/>
              <a:buChar char="-"/>
            </a:pPr>
            <a:r>
              <a:rPr lang="en" sz="1800">
                <a:solidFill>
                  <a:srgbClr val="B7B7B7"/>
                </a:solidFill>
              </a:rPr>
              <a:t> </a:t>
            </a:r>
            <a:r>
              <a:rPr b="1" lang="en" sz="1800">
                <a:solidFill>
                  <a:srgbClr val="B7B7B7"/>
                </a:solidFill>
              </a:rPr>
              <a:t>ipa-vrp:</a:t>
            </a:r>
            <a:r>
              <a:rPr lang="en" sz="1800">
                <a:solidFill>
                  <a:srgbClr val="B7B7B7"/>
                </a:solidFill>
              </a:rPr>
              <a:t> propagation of value ranges</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compute maximum and minimum value of an expression</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makes implicit conversion easier/faster</a:t>
            </a:r>
            <a:endParaRPr sz="1800">
              <a:solidFill>
                <a:srgbClr val="B7B7B7"/>
              </a:solidFill>
            </a:endParaRPr>
          </a:p>
          <a:p>
            <a:pPr indent="-342900" lvl="0" marL="457200" rtl="0">
              <a:spcBef>
                <a:spcPts val="0"/>
              </a:spcBef>
              <a:spcAft>
                <a:spcPts val="0"/>
              </a:spcAft>
              <a:buClr>
                <a:srgbClr val="000000"/>
              </a:buClr>
              <a:buSzPts val="1800"/>
              <a:buChar char="-"/>
            </a:pPr>
            <a:r>
              <a:rPr b="1" lang="en" sz="1800">
                <a:solidFill>
                  <a:srgbClr val="000000"/>
                </a:solidFill>
              </a:rPr>
              <a:t>ipa-icf:</a:t>
            </a:r>
            <a:r>
              <a:rPr lang="en" sz="1800">
                <a:solidFill>
                  <a:srgbClr val="000000"/>
                </a:solidFill>
              </a:rPr>
              <a:t> Identical Code Folding</a:t>
            </a:r>
            <a:endParaRPr sz="1800">
              <a:solidFill>
                <a:srgbClr val="000000"/>
              </a:solidFill>
            </a:endParaRPr>
          </a:p>
          <a:p>
            <a:pPr indent="-342900" lvl="1" marL="914400" rtl="0">
              <a:spcBef>
                <a:spcPts val="0"/>
              </a:spcBef>
              <a:spcAft>
                <a:spcPts val="0"/>
              </a:spcAft>
              <a:buClr>
                <a:srgbClr val="000000"/>
              </a:buClr>
              <a:buSzPts val="1800"/>
              <a:buChar char="-"/>
            </a:pPr>
            <a:r>
              <a:rPr lang="en" sz="1800">
                <a:solidFill>
                  <a:srgbClr val="000000"/>
                </a:solidFill>
              </a:rPr>
              <a:t>merge identical functions</a:t>
            </a:r>
            <a:endParaRPr sz="1800">
              <a:solidFill>
                <a:srgbClr val="000000"/>
              </a:solidFill>
            </a:endParaRPr>
          </a:p>
        </p:txBody>
      </p:sp>
      <p:sp>
        <p:nvSpPr>
          <p:cNvPr id="256" name="Shape 256"/>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Shape 261"/>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262" name="Shape 26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-O3: EVEN MORE OPTIMIZATIONS</a:t>
            </a:r>
            <a:endParaRPr/>
          </a:p>
        </p:txBody>
      </p:sp>
      <p:sp>
        <p:nvSpPr>
          <p:cNvPr id="263" name="Shape 263"/>
          <p:cNvSpPr txBox="1"/>
          <p:nvPr>
            <p:ph idx="1" type="body"/>
          </p:nvPr>
        </p:nvSpPr>
        <p:spPr>
          <a:xfrm>
            <a:off x="311700" y="1147225"/>
            <a:ext cx="3999900" cy="37719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a</a:t>
            </a:r>
            <a:r>
              <a:rPr lang="en" sz="2000"/>
              <a:t>dd more aggressive optimizations</a:t>
            </a:r>
            <a:endParaRPr sz="2000"/>
          </a:p>
          <a:p>
            <a:pPr indent="-355600" lvl="0" marL="457200" rtl="0">
              <a:spcBef>
                <a:spcPts val="0"/>
              </a:spcBef>
              <a:spcAft>
                <a:spcPts val="0"/>
              </a:spcAft>
              <a:buSzPts val="2000"/>
              <a:buChar char="-"/>
            </a:pPr>
            <a:r>
              <a:rPr b="1" lang="en" sz="2000"/>
              <a:t>Effects:</a:t>
            </a:r>
            <a:endParaRPr b="1" sz="2000"/>
          </a:p>
          <a:p>
            <a:pPr indent="-355600" lvl="1" marL="914400" rtl="0">
              <a:spcBef>
                <a:spcPts val="0"/>
              </a:spcBef>
              <a:spcAft>
                <a:spcPts val="0"/>
              </a:spcAft>
              <a:buSzPts val="2000"/>
              <a:buChar char="-"/>
            </a:pPr>
            <a:r>
              <a:rPr lang="en" sz="2000"/>
              <a:t>larger executables</a:t>
            </a:r>
            <a:endParaRPr sz="2000"/>
          </a:p>
          <a:p>
            <a:pPr indent="-355600" lvl="1" marL="914400" rtl="0">
              <a:spcBef>
                <a:spcPts val="0"/>
              </a:spcBef>
              <a:spcAft>
                <a:spcPts val="0"/>
              </a:spcAft>
              <a:buSzPts val="2000"/>
              <a:buChar char="-"/>
            </a:pPr>
            <a:r>
              <a:rPr lang="en" sz="2000"/>
              <a:t>depending on instruction cache size, may run more slowly</a:t>
            </a:r>
            <a:endParaRPr sz="2000"/>
          </a:p>
          <a:p>
            <a:pPr indent="-355600" lvl="2" marL="1371600" rtl="0">
              <a:spcBef>
                <a:spcPts val="0"/>
              </a:spcBef>
              <a:spcAft>
                <a:spcPts val="0"/>
              </a:spcAft>
              <a:buSzPts val="2000"/>
              <a:buChar char="-"/>
            </a:pPr>
            <a:r>
              <a:rPr lang="en" sz="2000"/>
              <a:t>(no guaranteed speedup)</a:t>
            </a:r>
            <a:endParaRPr sz="2000"/>
          </a:p>
          <a:p>
            <a:pPr indent="0" lvl="0" marL="0" rtl="0">
              <a:spcBef>
                <a:spcPts val="1600"/>
              </a:spcBef>
              <a:spcAft>
                <a:spcPts val="1600"/>
              </a:spcAft>
              <a:buNone/>
            </a:pPr>
            <a:r>
              <a:t/>
            </a:r>
            <a:endParaRPr sz="1600"/>
          </a:p>
        </p:txBody>
      </p:sp>
      <p:sp>
        <p:nvSpPr>
          <p:cNvPr id="264" name="Shape 264"/>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pic>
        <p:nvPicPr>
          <p:cNvPr id="265" name="Shape 265"/>
          <p:cNvPicPr preferRelativeResize="0"/>
          <p:nvPr/>
        </p:nvPicPr>
        <p:blipFill>
          <a:blip r:embed="rId4">
            <a:alphaModFix/>
          </a:blip>
          <a:stretch>
            <a:fillRect/>
          </a:stretch>
        </p:blipFill>
        <p:spPr>
          <a:xfrm>
            <a:off x="7935652" y="3362176"/>
            <a:ext cx="2018324" cy="2692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Shape 270"/>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271" name="Shape 27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-O3: Loop Optimizations</a:t>
            </a:r>
            <a:endParaRPr/>
          </a:p>
        </p:txBody>
      </p:sp>
      <p:sp>
        <p:nvSpPr>
          <p:cNvPr id="272" name="Shape 272"/>
          <p:cNvSpPr txBox="1"/>
          <p:nvPr>
            <p:ph idx="1" type="body"/>
          </p:nvPr>
        </p:nvSpPr>
        <p:spPr>
          <a:xfrm>
            <a:off x="311700" y="1225225"/>
            <a:ext cx="5528400" cy="3354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sz="1800"/>
              <a:t>loop-interchange</a:t>
            </a:r>
            <a:r>
              <a:rPr lang="en" sz="1800"/>
              <a:t>: discussed in lecture</a:t>
            </a:r>
            <a:endParaRPr sz="1800"/>
          </a:p>
          <a:p>
            <a:pPr indent="-342900" lvl="0" marL="457200" rtl="0">
              <a:spcBef>
                <a:spcPts val="0"/>
              </a:spcBef>
              <a:spcAft>
                <a:spcPts val="0"/>
              </a:spcAft>
              <a:buClr>
                <a:srgbClr val="B7B7B7"/>
              </a:buClr>
              <a:buSzPts val="1800"/>
              <a:buChar char="-"/>
            </a:pPr>
            <a:r>
              <a:rPr b="1" lang="en" sz="1800">
                <a:solidFill>
                  <a:srgbClr val="B7B7B7"/>
                </a:solidFill>
              </a:rPr>
              <a:t>unswitch-loops</a:t>
            </a:r>
            <a:r>
              <a:rPr lang="en" sz="1800">
                <a:solidFill>
                  <a:srgbClr val="B7B7B7"/>
                </a:solidFill>
              </a:rPr>
              <a:t>: move branches with loop invariant conditions out of the loop</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duplicates of the loop in both branches (if and else)</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increases code size, but can now optimize each loop separately</a:t>
            </a:r>
            <a:endParaRPr sz="1800">
              <a:solidFill>
                <a:srgbClr val="B7B7B7"/>
              </a:solidFill>
            </a:endParaRPr>
          </a:p>
          <a:p>
            <a:pPr indent="-342900" lvl="0" marL="457200" rtl="0">
              <a:spcBef>
                <a:spcPts val="0"/>
              </a:spcBef>
              <a:spcAft>
                <a:spcPts val="0"/>
              </a:spcAft>
              <a:buClr>
                <a:srgbClr val="B7B7B7"/>
              </a:buClr>
              <a:buSzPts val="1800"/>
              <a:buChar char="-"/>
            </a:pPr>
            <a:r>
              <a:rPr b="1" lang="en" sz="1800">
                <a:solidFill>
                  <a:srgbClr val="B7B7B7"/>
                </a:solidFill>
              </a:rPr>
              <a:t>peel-loops</a:t>
            </a:r>
            <a:r>
              <a:rPr lang="en" sz="1800">
                <a:solidFill>
                  <a:srgbClr val="B7B7B7"/>
                </a:solidFill>
              </a:rPr>
              <a:t>: move a couple iterations out of the loop</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simplifies the loop</a:t>
            </a:r>
            <a:endParaRPr sz="1800">
              <a:solidFill>
                <a:srgbClr val="B7B7B7"/>
              </a:solidFill>
            </a:endParaRPr>
          </a:p>
        </p:txBody>
      </p:sp>
      <p:sp>
        <p:nvSpPr>
          <p:cNvPr id="273" name="Shape 273"/>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pic>
        <p:nvPicPr>
          <p:cNvPr id="274" name="Shape 274"/>
          <p:cNvPicPr preferRelativeResize="0"/>
          <p:nvPr/>
        </p:nvPicPr>
        <p:blipFill>
          <a:blip r:embed="rId4">
            <a:alphaModFix/>
          </a:blip>
          <a:stretch>
            <a:fillRect/>
          </a:stretch>
        </p:blipFill>
        <p:spPr>
          <a:xfrm>
            <a:off x="7058450" y="2543750"/>
            <a:ext cx="2590249" cy="34553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pic>
        <p:nvPicPr>
          <p:cNvPr id="279" name="Shape 279"/>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280" name="Shape 28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-O3: Loop Optimizations</a:t>
            </a:r>
            <a:endParaRPr/>
          </a:p>
        </p:txBody>
      </p:sp>
      <p:sp>
        <p:nvSpPr>
          <p:cNvPr id="281" name="Shape 281"/>
          <p:cNvSpPr txBox="1"/>
          <p:nvPr>
            <p:ph idx="1" type="body"/>
          </p:nvPr>
        </p:nvSpPr>
        <p:spPr>
          <a:xfrm>
            <a:off x="311700" y="1225225"/>
            <a:ext cx="5528400" cy="3354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B7B7B7"/>
              </a:buClr>
              <a:buSzPts val="1800"/>
              <a:buChar char="-"/>
            </a:pPr>
            <a:r>
              <a:rPr b="1" lang="en" sz="1800">
                <a:solidFill>
                  <a:srgbClr val="B7B7B7"/>
                </a:solidFill>
              </a:rPr>
              <a:t>loop-interchange</a:t>
            </a:r>
            <a:r>
              <a:rPr lang="en" sz="1800">
                <a:solidFill>
                  <a:srgbClr val="B7B7B7"/>
                </a:solidFill>
              </a:rPr>
              <a:t>: discussed in lecture</a:t>
            </a:r>
            <a:endParaRPr sz="1800">
              <a:solidFill>
                <a:srgbClr val="B7B7B7"/>
              </a:solidFill>
            </a:endParaRPr>
          </a:p>
          <a:p>
            <a:pPr indent="-342900" lvl="0" marL="457200" rtl="0">
              <a:spcBef>
                <a:spcPts val="0"/>
              </a:spcBef>
              <a:spcAft>
                <a:spcPts val="0"/>
              </a:spcAft>
              <a:buClr>
                <a:srgbClr val="000000"/>
              </a:buClr>
              <a:buSzPts val="1800"/>
              <a:buChar char="-"/>
            </a:pPr>
            <a:r>
              <a:rPr b="1" lang="en" sz="1800">
                <a:solidFill>
                  <a:srgbClr val="000000"/>
                </a:solidFill>
              </a:rPr>
              <a:t>unswitch-loops</a:t>
            </a:r>
            <a:r>
              <a:rPr lang="en" sz="1800">
                <a:solidFill>
                  <a:srgbClr val="000000"/>
                </a:solidFill>
              </a:rPr>
              <a:t>: move branches with loop invariant conditions out of the loop</a:t>
            </a:r>
            <a:endParaRPr sz="1800">
              <a:solidFill>
                <a:srgbClr val="000000"/>
              </a:solidFill>
            </a:endParaRPr>
          </a:p>
          <a:p>
            <a:pPr indent="-342900" lvl="1" marL="914400" rtl="0">
              <a:spcBef>
                <a:spcPts val="0"/>
              </a:spcBef>
              <a:spcAft>
                <a:spcPts val="0"/>
              </a:spcAft>
              <a:buClr>
                <a:srgbClr val="000000"/>
              </a:buClr>
              <a:buSzPts val="1800"/>
              <a:buChar char="-"/>
            </a:pPr>
            <a:r>
              <a:rPr lang="en" sz="1800">
                <a:solidFill>
                  <a:srgbClr val="000000"/>
                </a:solidFill>
              </a:rPr>
              <a:t>puts duplicates of the loop in both branches (if and else)</a:t>
            </a:r>
            <a:endParaRPr sz="1800">
              <a:solidFill>
                <a:srgbClr val="000000"/>
              </a:solidFill>
            </a:endParaRPr>
          </a:p>
          <a:p>
            <a:pPr indent="-342900" lvl="1" marL="914400" rtl="0">
              <a:spcBef>
                <a:spcPts val="0"/>
              </a:spcBef>
              <a:spcAft>
                <a:spcPts val="0"/>
              </a:spcAft>
              <a:buClr>
                <a:srgbClr val="000000"/>
              </a:buClr>
              <a:buSzPts val="1800"/>
              <a:buChar char="-"/>
            </a:pPr>
            <a:r>
              <a:rPr lang="en" sz="1800">
                <a:solidFill>
                  <a:srgbClr val="000000"/>
                </a:solidFill>
              </a:rPr>
              <a:t>increases code size, but can now optimize each loop separately</a:t>
            </a:r>
            <a:endParaRPr sz="1800">
              <a:solidFill>
                <a:srgbClr val="000000"/>
              </a:solidFill>
            </a:endParaRPr>
          </a:p>
          <a:p>
            <a:pPr indent="-342900" lvl="0" marL="457200" rtl="0">
              <a:spcBef>
                <a:spcPts val="0"/>
              </a:spcBef>
              <a:spcAft>
                <a:spcPts val="0"/>
              </a:spcAft>
              <a:buClr>
                <a:srgbClr val="B7B7B7"/>
              </a:buClr>
              <a:buSzPts val="1800"/>
              <a:buChar char="-"/>
            </a:pPr>
            <a:r>
              <a:rPr b="1" lang="en" sz="1800">
                <a:solidFill>
                  <a:srgbClr val="B7B7B7"/>
                </a:solidFill>
              </a:rPr>
              <a:t>peel-loops</a:t>
            </a:r>
            <a:r>
              <a:rPr lang="en" sz="1800">
                <a:solidFill>
                  <a:srgbClr val="B7B7B7"/>
                </a:solidFill>
              </a:rPr>
              <a:t>: move a couple iterations out of the loop</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simplifies the loop</a:t>
            </a:r>
            <a:endParaRPr sz="1800">
              <a:solidFill>
                <a:srgbClr val="B7B7B7"/>
              </a:solidFill>
            </a:endParaRPr>
          </a:p>
        </p:txBody>
      </p:sp>
      <p:sp>
        <p:nvSpPr>
          <p:cNvPr id="282" name="Shape 282"/>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pic>
        <p:nvPicPr>
          <p:cNvPr id="283" name="Shape 283"/>
          <p:cNvPicPr preferRelativeResize="0"/>
          <p:nvPr/>
        </p:nvPicPr>
        <p:blipFill>
          <a:blip r:embed="rId4">
            <a:alphaModFix/>
          </a:blip>
          <a:stretch>
            <a:fillRect/>
          </a:stretch>
        </p:blipFill>
        <p:spPr>
          <a:xfrm>
            <a:off x="7058450" y="2543750"/>
            <a:ext cx="2590249" cy="34553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Loop Unswitching Example</a:t>
            </a:r>
            <a:endParaRPr/>
          </a:p>
        </p:txBody>
      </p:sp>
      <p:sp>
        <p:nvSpPr>
          <p:cNvPr id="289" name="Shape 289"/>
          <p:cNvSpPr txBox="1"/>
          <p:nvPr>
            <p:ph idx="1" type="body"/>
          </p:nvPr>
        </p:nvSpPr>
        <p:spPr>
          <a:xfrm>
            <a:off x="746475" y="1789525"/>
            <a:ext cx="2944500" cy="20940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800"/>
              <a:t>int i, A[500], B[500];</a:t>
            </a:r>
            <a:endParaRPr sz="1800"/>
          </a:p>
          <a:p>
            <a:pPr indent="0" lvl="0" marL="0">
              <a:lnSpc>
                <a:spcPct val="100000"/>
              </a:lnSpc>
              <a:spcBef>
                <a:spcPts val="0"/>
              </a:spcBef>
              <a:spcAft>
                <a:spcPts val="0"/>
              </a:spcAft>
              <a:buNone/>
            </a:pPr>
            <a:r>
              <a:rPr lang="en" sz="1800"/>
              <a:t>bool c;</a:t>
            </a:r>
            <a:endParaRPr sz="1800"/>
          </a:p>
          <a:p>
            <a:pPr indent="0" lvl="0" marL="0">
              <a:lnSpc>
                <a:spcPct val="100000"/>
              </a:lnSpc>
              <a:spcBef>
                <a:spcPts val="0"/>
              </a:spcBef>
              <a:spcAft>
                <a:spcPts val="0"/>
              </a:spcAft>
              <a:buNone/>
            </a:pPr>
            <a:r>
              <a:rPr lang="en" sz="1800"/>
              <a:t>for (i = 0; i &lt; 500; i++) {</a:t>
            </a:r>
            <a:endParaRPr sz="1800"/>
          </a:p>
          <a:p>
            <a:pPr indent="0" lvl="0" marL="0" rtl="0">
              <a:lnSpc>
                <a:spcPct val="100000"/>
              </a:lnSpc>
              <a:spcBef>
                <a:spcPts val="0"/>
              </a:spcBef>
              <a:spcAft>
                <a:spcPts val="0"/>
              </a:spcAft>
              <a:buNone/>
            </a:pPr>
            <a:r>
              <a:rPr lang="en" sz="1800"/>
              <a:t>	A[i] += B[i]</a:t>
            </a:r>
            <a:endParaRPr sz="1800"/>
          </a:p>
          <a:p>
            <a:pPr indent="0" lvl="0" marL="0" rtl="0">
              <a:lnSpc>
                <a:spcPct val="100000"/>
              </a:lnSpc>
              <a:spcBef>
                <a:spcPts val="0"/>
              </a:spcBef>
              <a:spcAft>
                <a:spcPts val="0"/>
              </a:spcAft>
              <a:buNone/>
            </a:pPr>
            <a:r>
              <a:rPr lang="en" sz="1800"/>
              <a:t>	if (c)</a:t>
            </a:r>
            <a:endParaRPr sz="1800"/>
          </a:p>
          <a:p>
            <a:pPr indent="0" lvl="0" marL="0" rtl="0">
              <a:lnSpc>
                <a:spcPct val="100000"/>
              </a:lnSpc>
              <a:spcBef>
                <a:spcPts val="0"/>
              </a:spcBef>
              <a:spcAft>
                <a:spcPts val="0"/>
              </a:spcAft>
              <a:buNone/>
            </a:pPr>
            <a:r>
              <a:rPr lang="en" sz="1800"/>
              <a:t>		B[i] = 0;</a:t>
            </a:r>
            <a:endParaRPr sz="1800"/>
          </a:p>
          <a:p>
            <a:pPr indent="0" lvl="0" marL="0" rtl="0">
              <a:lnSpc>
                <a:spcPct val="100000"/>
              </a:lnSpc>
              <a:spcBef>
                <a:spcPts val="0"/>
              </a:spcBef>
              <a:spcAft>
                <a:spcPts val="0"/>
              </a:spcAft>
              <a:buNone/>
            </a:pPr>
            <a:r>
              <a:rPr lang="en" sz="1800"/>
              <a:t>}</a:t>
            </a:r>
            <a:endParaRPr sz="1800"/>
          </a:p>
        </p:txBody>
      </p:sp>
      <p:pic>
        <p:nvPicPr>
          <p:cNvPr id="290" name="Shape 290"/>
          <p:cNvPicPr preferRelativeResize="0"/>
          <p:nvPr/>
        </p:nvPicPr>
        <p:blipFill>
          <a:blip r:embed="rId3">
            <a:alphaModFix/>
          </a:blip>
          <a:stretch>
            <a:fillRect/>
          </a:stretch>
        </p:blipFill>
        <p:spPr>
          <a:xfrm>
            <a:off x="7058450" y="2543750"/>
            <a:ext cx="2590249" cy="34553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b="1" lang="en" sz="3000"/>
              <a:t>Compiler: </a:t>
            </a:r>
            <a:endParaRPr b="1" sz="3000"/>
          </a:p>
          <a:p>
            <a:pPr indent="0" lvl="0" marL="0">
              <a:spcBef>
                <a:spcPts val="0"/>
              </a:spcBef>
              <a:spcAft>
                <a:spcPts val="0"/>
              </a:spcAft>
              <a:buNone/>
            </a:pPr>
            <a:r>
              <a:rPr lang="en" sz="2500"/>
              <a:t>A language parser that converts one programming language to another</a:t>
            </a:r>
            <a:endParaRPr sz="2500"/>
          </a:p>
          <a:p>
            <a:pPr indent="-387350" lvl="0" marL="457200" rtl="0">
              <a:spcBef>
                <a:spcPts val="0"/>
              </a:spcBef>
              <a:spcAft>
                <a:spcPts val="0"/>
              </a:spcAft>
              <a:buSzPts val="2500"/>
              <a:buChar char="-"/>
            </a:pPr>
            <a:r>
              <a:rPr lang="en" sz="2500"/>
              <a:t>For our purposes, this will be the conversion of a high-level language (like C++) to a target low-level language</a:t>
            </a:r>
            <a:endParaRPr sz="2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Loop Unswitching Example</a:t>
            </a:r>
            <a:endParaRPr/>
          </a:p>
        </p:txBody>
      </p:sp>
      <p:sp>
        <p:nvSpPr>
          <p:cNvPr id="296" name="Shape 296"/>
          <p:cNvSpPr txBox="1"/>
          <p:nvPr>
            <p:ph idx="1" type="body"/>
          </p:nvPr>
        </p:nvSpPr>
        <p:spPr>
          <a:xfrm>
            <a:off x="746475" y="1789525"/>
            <a:ext cx="2944500" cy="20940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800"/>
              <a:t>int i, A[500], B[500];</a:t>
            </a:r>
            <a:endParaRPr sz="1800"/>
          </a:p>
          <a:p>
            <a:pPr indent="0" lvl="0" marL="0" rtl="0">
              <a:lnSpc>
                <a:spcPct val="100000"/>
              </a:lnSpc>
              <a:spcBef>
                <a:spcPts val="0"/>
              </a:spcBef>
              <a:spcAft>
                <a:spcPts val="0"/>
              </a:spcAft>
              <a:buNone/>
            </a:pPr>
            <a:r>
              <a:rPr lang="en" sz="1800"/>
              <a:t>bool c;</a:t>
            </a:r>
            <a:endParaRPr sz="1800"/>
          </a:p>
          <a:p>
            <a:pPr indent="0" lvl="0" marL="0" rtl="0">
              <a:lnSpc>
                <a:spcPct val="100000"/>
              </a:lnSpc>
              <a:spcBef>
                <a:spcPts val="0"/>
              </a:spcBef>
              <a:spcAft>
                <a:spcPts val="0"/>
              </a:spcAft>
              <a:buNone/>
            </a:pPr>
            <a:r>
              <a:rPr lang="en" sz="1800"/>
              <a:t>for (i = 0; i &lt; 500; i++) {</a:t>
            </a:r>
            <a:endParaRPr sz="1800"/>
          </a:p>
          <a:p>
            <a:pPr indent="0" lvl="0" marL="0" rtl="0">
              <a:lnSpc>
                <a:spcPct val="100000"/>
              </a:lnSpc>
              <a:spcBef>
                <a:spcPts val="0"/>
              </a:spcBef>
              <a:spcAft>
                <a:spcPts val="0"/>
              </a:spcAft>
              <a:buNone/>
            </a:pPr>
            <a:r>
              <a:rPr lang="en" sz="1800"/>
              <a:t>	A[i] += B[i]</a:t>
            </a:r>
            <a:endParaRPr sz="1800"/>
          </a:p>
          <a:p>
            <a:pPr indent="0" lvl="0" marL="0" rtl="0">
              <a:lnSpc>
                <a:spcPct val="100000"/>
              </a:lnSpc>
              <a:spcBef>
                <a:spcPts val="0"/>
              </a:spcBef>
              <a:spcAft>
                <a:spcPts val="0"/>
              </a:spcAft>
              <a:buNone/>
            </a:pPr>
            <a:r>
              <a:rPr lang="en" sz="1800"/>
              <a:t>	if (c)</a:t>
            </a:r>
            <a:endParaRPr sz="1800"/>
          </a:p>
          <a:p>
            <a:pPr indent="0" lvl="0" marL="0" rtl="0">
              <a:lnSpc>
                <a:spcPct val="100000"/>
              </a:lnSpc>
              <a:spcBef>
                <a:spcPts val="0"/>
              </a:spcBef>
              <a:spcAft>
                <a:spcPts val="0"/>
              </a:spcAft>
              <a:buNone/>
            </a:pPr>
            <a:r>
              <a:rPr lang="en" sz="1800"/>
              <a:t>		B[i] = 0;</a:t>
            </a:r>
            <a:endParaRPr sz="1800"/>
          </a:p>
          <a:p>
            <a:pPr indent="0" lvl="0" marL="0" rtl="0">
              <a:lnSpc>
                <a:spcPct val="100000"/>
              </a:lnSpc>
              <a:spcBef>
                <a:spcPts val="0"/>
              </a:spcBef>
              <a:spcAft>
                <a:spcPts val="0"/>
              </a:spcAft>
              <a:buNone/>
            </a:pPr>
            <a:r>
              <a:rPr lang="en" sz="1800"/>
              <a:t>}</a:t>
            </a:r>
            <a:endParaRPr sz="1800"/>
          </a:p>
        </p:txBody>
      </p:sp>
      <p:pic>
        <p:nvPicPr>
          <p:cNvPr id="297" name="Shape 297"/>
          <p:cNvPicPr preferRelativeResize="0"/>
          <p:nvPr/>
        </p:nvPicPr>
        <p:blipFill>
          <a:blip r:embed="rId3">
            <a:alphaModFix/>
          </a:blip>
          <a:stretch>
            <a:fillRect/>
          </a:stretch>
        </p:blipFill>
        <p:spPr>
          <a:xfrm>
            <a:off x="7058450" y="2543750"/>
            <a:ext cx="2590249" cy="3455324"/>
          </a:xfrm>
          <a:prstGeom prst="rect">
            <a:avLst/>
          </a:prstGeom>
          <a:noFill/>
          <a:ln>
            <a:noFill/>
          </a:ln>
        </p:spPr>
      </p:pic>
      <p:sp>
        <p:nvSpPr>
          <p:cNvPr id="298" name="Shape 298"/>
          <p:cNvSpPr txBox="1"/>
          <p:nvPr/>
        </p:nvSpPr>
        <p:spPr>
          <a:xfrm>
            <a:off x="4431175" y="1225225"/>
            <a:ext cx="3395100" cy="3528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Open Sans"/>
                <a:ea typeface="Open Sans"/>
                <a:cs typeface="Open Sans"/>
                <a:sym typeface="Open Sans"/>
              </a:rPr>
              <a:t>int i, A[500], B[500];</a:t>
            </a:r>
            <a:endParaRPr sz="1800">
              <a:solidFill>
                <a:schemeClr val="dk1"/>
              </a:solidFill>
              <a:latin typeface="Open Sans"/>
              <a:ea typeface="Open Sans"/>
              <a:cs typeface="Open Sans"/>
              <a:sym typeface="Open Sans"/>
            </a:endParaRPr>
          </a:p>
          <a:p>
            <a:pPr indent="0" lvl="0" marL="0" rtl="0">
              <a:spcBef>
                <a:spcPts val="0"/>
              </a:spcBef>
              <a:spcAft>
                <a:spcPts val="0"/>
              </a:spcAft>
              <a:buNone/>
            </a:pPr>
            <a:r>
              <a:rPr lang="en" sz="1800">
                <a:solidFill>
                  <a:schemeClr val="dk1"/>
                </a:solidFill>
                <a:latin typeface="Open Sans"/>
                <a:ea typeface="Open Sans"/>
                <a:cs typeface="Open Sans"/>
                <a:sym typeface="Open Sans"/>
              </a:rPr>
              <a:t>if (c) {</a:t>
            </a:r>
            <a:endParaRPr sz="1800">
              <a:solidFill>
                <a:schemeClr val="dk1"/>
              </a:solidFill>
              <a:latin typeface="Open Sans"/>
              <a:ea typeface="Open Sans"/>
              <a:cs typeface="Open Sans"/>
              <a:sym typeface="Open Sans"/>
            </a:endParaRPr>
          </a:p>
          <a:p>
            <a:pPr indent="0" lvl="0" marL="0" rtl="0">
              <a:spcBef>
                <a:spcPts val="0"/>
              </a:spcBef>
              <a:spcAft>
                <a:spcPts val="0"/>
              </a:spcAft>
              <a:buNone/>
            </a:pPr>
            <a:r>
              <a:rPr lang="en" sz="1800">
                <a:solidFill>
                  <a:schemeClr val="dk1"/>
                </a:solidFill>
                <a:latin typeface="Open Sans"/>
                <a:ea typeface="Open Sans"/>
                <a:cs typeface="Open Sans"/>
                <a:sym typeface="Open Sans"/>
              </a:rPr>
              <a:t> 	for (i=0; i &lt; 500; i++) {</a:t>
            </a:r>
            <a:endParaRPr sz="1800">
              <a:solidFill>
                <a:schemeClr val="dk1"/>
              </a:solidFill>
              <a:latin typeface="Open Sans"/>
              <a:ea typeface="Open Sans"/>
              <a:cs typeface="Open Sans"/>
              <a:sym typeface="Open Sans"/>
            </a:endParaRPr>
          </a:p>
          <a:p>
            <a:pPr indent="0" lvl="0" marL="0" rtl="0">
              <a:spcBef>
                <a:spcPts val="0"/>
              </a:spcBef>
              <a:spcAft>
                <a:spcPts val="0"/>
              </a:spcAft>
              <a:buNone/>
            </a:pPr>
            <a:r>
              <a:rPr lang="en" sz="1800">
                <a:solidFill>
                  <a:schemeClr val="dk1"/>
                </a:solidFill>
                <a:latin typeface="Open Sans"/>
                <a:ea typeface="Open Sans"/>
                <a:cs typeface="Open Sans"/>
                <a:sym typeface="Open Sans"/>
              </a:rPr>
              <a:t>		A[i] += B[i];</a:t>
            </a:r>
            <a:endParaRPr sz="1800">
              <a:solidFill>
                <a:schemeClr val="dk1"/>
              </a:solidFill>
              <a:latin typeface="Open Sans"/>
              <a:ea typeface="Open Sans"/>
              <a:cs typeface="Open Sans"/>
              <a:sym typeface="Open Sans"/>
            </a:endParaRPr>
          </a:p>
          <a:p>
            <a:pPr indent="0" lvl="0" marL="0" rtl="0">
              <a:spcBef>
                <a:spcPts val="0"/>
              </a:spcBef>
              <a:spcAft>
                <a:spcPts val="0"/>
              </a:spcAft>
              <a:buNone/>
            </a:pPr>
            <a:r>
              <a:rPr lang="en" sz="1800">
                <a:solidFill>
                  <a:schemeClr val="dk1"/>
                </a:solidFill>
                <a:latin typeface="Open Sans"/>
                <a:ea typeface="Open Sans"/>
                <a:cs typeface="Open Sans"/>
                <a:sym typeface="Open Sans"/>
              </a:rPr>
              <a:t>		B[i] = 0;</a:t>
            </a:r>
            <a:endParaRPr sz="1800">
              <a:solidFill>
                <a:schemeClr val="dk1"/>
              </a:solidFill>
              <a:latin typeface="Open Sans"/>
              <a:ea typeface="Open Sans"/>
              <a:cs typeface="Open Sans"/>
              <a:sym typeface="Open Sans"/>
            </a:endParaRPr>
          </a:p>
          <a:p>
            <a:pPr indent="0" lvl="0" marL="0" rtl="0">
              <a:spcBef>
                <a:spcPts val="0"/>
              </a:spcBef>
              <a:spcAft>
                <a:spcPts val="0"/>
              </a:spcAft>
              <a:buNone/>
            </a:pP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indent="0" lvl="0" marL="0" rtl="0">
              <a:spcBef>
                <a:spcPts val="0"/>
              </a:spcBef>
              <a:spcAft>
                <a:spcPts val="0"/>
              </a:spcAft>
              <a:buNone/>
            </a:pP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a:p>
            <a:pPr indent="0" lvl="0" marL="0" rtl="0">
              <a:spcBef>
                <a:spcPts val="0"/>
              </a:spcBef>
              <a:spcAft>
                <a:spcPts val="0"/>
              </a:spcAft>
              <a:buNone/>
            </a:pPr>
            <a:r>
              <a:rPr lang="en" sz="1800">
                <a:solidFill>
                  <a:schemeClr val="dk1"/>
                </a:solidFill>
                <a:latin typeface="Open Sans"/>
                <a:ea typeface="Open Sans"/>
                <a:cs typeface="Open Sans"/>
                <a:sym typeface="Open Sans"/>
              </a:rPr>
              <a:t>else {</a:t>
            </a:r>
            <a:endParaRPr sz="1800">
              <a:solidFill>
                <a:schemeClr val="dk1"/>
              </a:solidFill>
              <a:latin typeface="Open Sans"/>
              <a:ea typeface="Open Sans"/>
              <a:cs typeface="Open Sans"/>
              <a:sym typeface="Open Sans"/>
            </a:endParaRPr>
          </a:p>
          <a:p>
            <a:pPr indent="457200" lvl="0" marL="0" rtl="0">
              <a:spcBef>
                <a:spcPts val="0"/>
              </a:spcBef>
              <a:spcAft>
                <a:spcPts val="0"/>
              </a:spcAft>
              <a:buNone/>
            </a:pPr>
            <a:r>
              <a:rPr lang="en" sz="1800">
                <a:solidFill>
                  <a:schemeClr val="dk1"/>
                </a:solidFill>
                <a:latin typeface="Open Sans"/>
                <a:ea typeface="Open Sans"/>
                <a:cs typeface="Open Sans"/>
                <a:sym typeface="Open Sans"/>
              </a:rPr>
              <a:t>for (i=0; i &lt; 500; i++) {</a:t>
            </a:r>
            <a:endParaRPr sz="1800">
              <a:solidFill>
                <a:schemeClr val="dk1"/>
              </a:solidFill>
              <a:latin typeface="Open Sans"/>
              <a:ea typeface="Open Sans"/>
              <a:cs typeface="Open Sans"/>
              <a:sym typeface="Open Sans"/>
            </a:endParaRPr>
          </a:p>
          <a:p>
            <a:pPr indent="0" lvl="0" marL="0" rtl="0">
              <a:spcBef>
                <a:spcPts val="0"/>
              </a:spcBef>
              <a:spcAft>
                <a:spcPts val="0"/>
              </a:spcAft>
              <a:buNone/>
            </a:pPr>
            <a:r>
              <a:rPr lang="en" sz="1800">
                <a:solidFill>
                  <a:schemeClr val="dk1"/>
                </a:solidFill>
                <a:latin typeface="Open Sans"/>
                <a:ea typeface="Open Sans"/>
                <a:cs typeface="Open Sans"/>
                <a:sym typeface="Open Sans"/>
              </a:rPr>
              <a:t>		A[i] += B[i];</a:t>
            </a:r>
            <a:endParaRPr sz="1800">
              <a:solidFill>
                <a:schemeClr val="dk1"/>
              </a:solidFill>
              <a:latin typeface="Open Sans"/>
              <a:ea typeface="Open Sans"/>
              <a:cs typeface="Open Sans"/>
              <a:sym typeface="Open Sans"/>
            </a:endParaRPr>
          </a:p>
          <a:p>
            <a:pPr indent="0" lvl="0" marL="0" rtl="0">
              <a:spcBef>
                <a:spcPts val="0"/>
              </a:spcBef>
              <a:spcAft>
                <a:spcPts val="0"/>
              </a:spcAft>
              <a:buNone/>
            </a:pP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indent="0" lvl="0" marL="0" rtl="0">
              <a:spcBef>
                <a:spcPts val="0"/>
              </a:spcBef>
              <a:spcAft>
                <a:spcPts val="0"/>
              </a:spcAft>
              <a:buNone/>
            </a:pP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a:p>
            <a:pPr indent="0" lvl="0" marL="0" rtl="0">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pic>
        <p:nvPicPr>
          <p:cNvPr id="303" name="Shape 303"/>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304" name="Shape 30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-O3: Loop Optimizations</a:t>
            </a:r>
            <a:endParaRPr/>
          </a:p>
        </p:txBody>
      </p:sp>
      <p:sp>
        <p:nvSpPr>
          <p:cNvPr id="305" name="Shape 305"/>
          <p:cNvSpPr txBox="1"/>
          <p:nvPr>
            <p:ph idx="1" type="body"/>
          </p:nvPr>
        </p:nvSpPr>
        <p:spPr>
          <a:xfrm>
            <a:off x="311700" y="1225225"/>
            <a:ext cx="5528400" cy="3354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B7B7B7"/>
              </a:buClr>
              <a:buSzPts val="1800"/>
              <a:buChar char="-"/>
            </a:pPr>
            <a:r>
              <a:rPr b="1" lang="en" sz="1800">
                <a:solidFill>
                  <a:srgbClr val="B7B7B7"/>
                </a:solidFill>
              </a:rPr>
              <a:t>loop-interchange</a:t>
            </a:r>
            <a:r>
              <a:rPr lang="en" sz="1800">
                <a:solidFill>
                  <a:srgbClr val="B7B7B7"/>
                </a:solidFill>
              </a:rPr>
              <a:t>: discussed in lecture</a:t>
            </a:r>
            <a:endParaRPr sz="1800">
              <a:solidFill>
                <a:srgbClr val="B7B7B7"/>
              </a:solidFill>
            </a:endParaRPr>
          </a:p>
          <a:p>
            <a:pPr indent="-342900" lvl="0" marL="457200" rtl="0">
              <a:spcBef>
                <a:spcPts val="0"/>
              </a:spcBef>
              <a:spcAft>
                <a:spcPts val="0"/>
              </a:spcAft>
              <a:buClr>
                <a:srgbClr val="B7B7B7"/>
              </a:buClr>
              <a:buSzPts val="1800"/>
              <a:buChar char="-"/>
            </a:pPr>
            <a:r>
              <a:rPr b="1" lang="en" sz="1800">
                <a:solidFill>
                  <a:srgbClr val="B7B7B7"/>
                </a:solidFill>
              </a:rPr>
              <a:t>unswitch-loops</a:t>
            </a:r>
            <a:r>
              <a:rPr lang="en" sz="1800">
                <a:solidFill>
                  <a:srgbClr val="B7B7B7"/>
                </a:solidFill>
              </a:rPr>
              <a:t>: move branches with loop invariant conditions out of the loop</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duplicates of the loop in both branches (if and else)</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increases code size, but can now optimize each loop separately</a:t>
            </a:r>
            <a:endParaRPr sz="1800">
              <a:solidFill>
                <a:srgbClr val="B7B7B7"/>
              </a:solidFill>
            </a:endParaRPr>
          </a:p>
          <a:p>
            <a:pPr indent="-342900" lvl="0" marL="457200" rtl="0">
              <a:spcBef>
                <a:spcPts val="0"/>
              </a:spcBef>
              <a:spcAft>
                <a:spcPts val="0"/>
              </a:spcAft>
              <a:buSzPts val="1800"/>
              <a:buChar char="-"/>
            </a:pPr>
            <a:r>
              <a:rPr b="1" lang="en" sz="1800"/>
              <a:t>peel-loops</a:t>
            </a:r>
            <a:r>
              <a:rPr lang="en" sz="1800"/>
              <a:t>: move one or more iterations out of the loop</a:t>
            </a:r>
            <a:endParaRPr sz="1800"/>
          </a:p>
          <a:p>
            <a:pPr indent="-342900" lvl="1" marL="914400" rtl="0">
              <a:spcBef>
                <a:spcPts val="0"/>
              </a:spcBef>
              <a:spcAft>
                <a:spcPts val="0"/>
              </a:spcAft>
              <a:buSzPts val="1800"/>
              <a:buChar char="-"/>
            </a:pPr>
            <a:r>
              <a:rPr lang="en" sz="1800"/>
              <a:t>simplifies the loop</a:t>
            </a:r>
            <a:endParaRPr sz="1800"/>
          </a:p>
        </p:txBody>
      </p:sp>
      <p:sp>
        <p:nvSpPr>
          <p:cNvPr id="306" name="Shape 306"/>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pic>
        <p:nvPicPr>
          <p:cNvPr id="307" name="Shape 307"/>
          <p:cNvPicPr preferRelativeResize="0"/>
          <p:nvPr/>
        </p:nvPicPr>
        <p:blipFill>
          <a:blip r:embed="rId4">
            <a:alphaModFix/>
          </a:blip>
          <a:stretch>
            <a:fillRect/>
          </a:stretch>
        </p:blipFill>
        <p:spPr>
          <a:xfrm>
            <a:off x="7058450" y="2543750"/>
            <a:ext cx="2590249" cy="34553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Shape 31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Loop Peeling Example</a:t>
            </a:r>
            <a:endParaRPr/>
          </a:p>
        </p:txBody>
      </p:sp>
      <p:sp>
        <p:nvSpPr>
          <p:cNvPr id="313" name="Shape 313"/>
          <p:cNvSpPr txBox="1"/>
          <p:nvPr>
            <p:ph idx="1" type="body"/>
          </p:nvPr>
        </p:nvSpPr>
        <p:spPr>
          <a:xfrm>
            <a:off x="616975" y="1761775"/>
            <a:ext cx="2815200" cy="20385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800"/>
              <a:t>int i, A[10], B[10];</a:t>
            </a:r>
            <a:endParaRPr sz="1800"/>
          </a:p>
          <a:p>
            <a:pPr indent="0" lvl="0" marL="0" rtl="0">
              <a:lnSpc>
                <a:spcPct val="100000"/>
              </a:lnSpc>
              <a:spcBef>
                <a:spcPts val="0"/>
              </a:spcBef>
              <a:spcAft>
                <a:spcPts val="0"/>
              </a:spcAft>
              <a:buClr>
                <a:schemeClr val="dk1"/>
              </a:buClr>
              <a:buSzPts val="1100"/>
              <a:buFont typeface="Arial"/>
              <a:buNone/>
            </a:pPr>
            <a:r>
              <a:rPr lang="en" sz="1800">
                <a:solidFill>
                  <a:srgbClr val="FF0000"/>
                </a:solidFill>
              </a:rPr>
              <a:t>int c = 5;</a:t>
            </a:r>
            <a:endParaRPr sz="1800">
              <a:solidFill>
                <a:srgbClr val="FF0000"/>
              </a:solidFill>
            </a:endParaRPr>
          </a:p>
          <a:p>
            <a:pPr indent="0" lvl="0" marL="0" rtl="0">
              <a:lnSpc>
                <a:spcPct val="100000"/>
              </a:lnSpc>
              <a:spcBef>
                <a:spcPts val="0"/>
              </a:spcBef>
              <a:spcAft>
                <a:spcPts val="0"/>
              </a:spcAft>
              <a:buClr>
                <a:schemeClr val="dk1"/>
              </a:buClr>
              <a:buSzPts val="1100"/>
              <a:buFont typeface="Arial"/>
              <a:buNone/>
            </a:pPr>
            <a:r>
              <a:rPr lang="en" sz="1800"/>
              <a:t>for (i = 0; i &lt; 10; i++) {</a:t>
            </a:r>
            <a:endParaRPr sz="1800"/>
          </a:p>
          <a:p>
            <a:pPr indent="0" lvl="0" marL="0" rtl="0">
              <a:lnSpc>
                <a:spcPct val="100000"/>
              </a:lnSpc>
              <a:spcBef>
                <a:spcPts val="0"/>
              </a:spcBef>
              <a:spcAft>
                <a:spcPts val="0"/>
              </a:spcAft>
              <a:buClr>
                <a:schemeClr val="dk1"/>
              </a:buClr>
              <a:buSzPts val="1100"/>
              <a:buFont typeface="Arial"/>
              <a:buNone/>
            </a:pPr>
            <a:r>
              <a:rPr lang="en" sz="1800"/>
              <a:t>	A[i] = B[i] + B[c]; </a:t>
            </a:r>
            <a:endParaRPr sz="1800"/>
          </a:p>
          <a:p>
            <a:pPr indent="0" lvl="0" marL="0" rtl="0">
              <a:lnSpc>
                <a:spcPct val="100000"/>
              </a:lnSpc>
              <a:spcBef>
                <a:spcPts val="0"/>
              </a:spcBef>
              <a:spcAft>
                <a:spcPts val="0"/>
              </a:spcAft>
              <a:buClr>
                <a:schemeClr val="dk1"/>
              </a:buClr>
              <a:buSzPts val="1100"/>
              <a:buFont typeface="Arial"/>
              <a:buNone/>
            </a:pPr>
            <a:r>
              <a:rPr lang="en" sz="1800"/>
              <a:t>	</a:t>
            </a:r>
            <a:r>
              <a:rPr lang="en" sz="1800">
                <a:solidFill>
                  <a:srgbClr val="FF0000"/>
                </a:solidFill>
              </a:rPr>
              <a:t>c = i;</a:t>
            </a:r>
            <a:endParaRPr sz="1800">
              <a:solidFill>
                <a:srgbClr val="FF0000"/>
              </a:solidFill>
            </a:endParaRPr>
          </a:p>
          <a:p>
            <a:pPr indent="0" lvl="0" marL="0" rtl="0">
              <a:lnSpc>
                <a:spcPct val="100000"/>
              </a:lnSpc>
              <a:spcBef>
                <a:spcPts val="0"/>
              </a:spcBef>
              <a:spcAft>
                <a:spcPts val="0"/>
              </a:spcAft>
              <a:buClr>
                <a:schemeClr val="dk1"/>
              </a:buClr>
              <a:buSzPts val="1100"/>
              <a:buFont typeface="Arial"/>
              <a:buNone/>
            </a:pPr>
            <a:r>
              <a:rPr lang="en" sz="1800"/>
              <a:t>}</a:t>
            </a:r>
            <a:endParaRPr sz="1800"/>
          </a:p>
          <a:p>
            <a:pPr indent="0" lvl="0" marL="0" marR="0" rtl="0" algn="l">
              <a:lnSpc>
                <a:spcPct val="115000"/>
              </a:lnSpc>
              <a:spcBef>
                <a:spcPts val="0"/>
              </a:spcBef>
              <a:spcAft>
                <a:spcPts val="1600"/>
              </a:spcAft>
              <a:buNone/>
            </a:pPr>
            <a:r>
              <a:t/>
            </a:r>
            <a:endParaRPr sz="1800">
              <a:solidFill>
                <a:srgbClr val="000000"/>
              </a:solidFill>
            </a:endParaRPr>
          </a:p>
        </p:txBody>
      </p:sp>
      <p:pic>
        <p:nvPicPr>
          <p:cNvPr id="314" name="Shape 314"/>
          <p:cNvPicPr preferRelativeResize="0"/>
          <p:nvPr/>
        </p:nvPicPr>
        <p:blipFill>
          <a:blip r:embed="rId3">
            <a:alphaModFix/>
          </a:blip>
          <a:stretch>
            <a:fillRect/>
          </a:stretch>
        </p:blipFill>
        <p:spPr>
          <a:xfrm>
            <a:off x="7058450" y="2543750"/>
            <a:ext cx="2590249" cy="34553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Shape 3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Loop Peeling Example</a:t>
            </a:r>
            <a:endParaRPr/>
          </a:p>
        </p:txBody>
      </p:sp>
      <p:sp>
        <p:nvSpPr>
          <p:cNvPr id="320" name="Shape 320"/>
          <p:cNvSpPr txBox="1"/>
          <p:nvPr>
            <p:ph idx="1" type="body"/>
          </p:nvPr>
        </p:nvSpPr>
        <p:spPr>
          <a:xfrm>
            <a:off x="616975" y="1761775"/>
            <a:ext cx="2815200" cy="20385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800"/>
              <a:t>int i, A[10], B[10];</a:t>
            </a:r>
            <a:endParaRPr sz="1800"/>
          </a:p>
          <a:p>
            <a:pPr indent="0" lvl="0" marL="0" rtl="0">
              <a:lnSpc>
                <a:spcPct val="100000"/>
              </a:lnSpc>
              <a:spcBef>
                <a:spcPts val="0"/>
              </a:spcBef>
              <a:spcAft>
                <a:spcPts val="0"/>
              </a:spcAft>
              <a:buNone/>
            </a:pPr>
            <a:r>
              <a:rPr lang="en" sz="1800">
                <a:solidFill>
                  <a:srgbClr val="FF0000"/>
                </a:solidFill>
              </a:rPr>
              <a:t>int c = 5;</a:t>
            </a:r>
            <a:endParaRPr sz="1800">
              <a:solidFill>
                <a:srgbClr val="FF0000"/>
              </a:solidFill>
            </a:endParaRPr>
          </a:p>
          <a:p>
            <a:pPr indent="0" lvl="0" marL="0" rtl="0">
              <a:lnSpc>
                <a:spcPct val="100000"/>
              </a:lnSpc>
              <a:spcBef>
                <a:spcPts val="0"/>
              </a:spcBef>
              <a:spcAft>
                <a:spcPts val="0"/>
              </a:spcAft>
              <a:buNone/>
            </a:pPr>
            <a:r>
              <a:rPr lang="en" sz="1800"/>
              <a:t>for (i = 0; i &lt; 10; i++) {</a:t>
            </a:r>
            <a:endParaRPr sz="1800"/>
          </a:p>
          <a:p>
            <a:pPr indent="0" lvl="0" marL="0" rtl="0">
              <a:lnSpc>
                <a:spcPct val="100000"/>
              </a:lnSpc>
              <a:spcBef>
                <a:spcPts val="0"/>
              </a:spcBef>
              <a:spcAft>
                <a:spcPts val="0"/>
              </a:spcAft>
              <a:buNone/>
            </a:pPr>
            <a:r>
              <a:rPr lang="en" sz="1800"/>
              <a:t>	A[i] = B[i] + B[c]; </a:t>
            </a:r>
            <a:endParaRPr sz="1800"/>
          </a:p>
          <a:p>
            <a:pPr indent="0" lvl="0" marL="0" rtl="0">
              <a:lnSpc>
                <a:spcPct val="100000"/>
              </a:lnSpc>
              <a:spcBef>
                <a:spcPts val="0"/>
              </a:spcBef>
              <a:spcAft>
                <a:spcPts val="0"/>
              </a:spcAft>
              <a:buNone/>
            </a:pPr>
            <a:r>
              <a:rPr lang="en" sz="1800"/>
              <a:t>	</a:t>
            </a:r>
            <a:r>
              <a:rPr lang="en" sz="1800">
                <a:solidFill>
                  <a:srgbClr val="FF0000"/>
                </a:solidFill>
              </a:rPr>
              <a:t>c = i;</a:t>
            </a:r>
            <a:endParaRPr sz="1800">
              <a:solidFill>
                <a:srgbClr val="FF0000"/>
              </a:solidFill>
            </a:endParaRPr>
          </a:p>
          <a:p>
            <a:pPr indent="0" lvl="0" marL="0" rtl="0">
              <a:lnSpc>
                <a:spcPct val="100000"/>
              </a:lnSpc>
              <a:spcBef>
                <a:spcPts val="0"/>
              </a:spcBef>
              <a:spcAft>
                <a:spcPts val="0"/>
              </a:spcAft>
              <a:buNone/>
            </a:pPr>
            <a:r>
              <a:rPr lang="en" sz="1800"/>
              <a:t>}</a:t>
            </a:r>
            <a:endParaRPr sz="1800"/>
          </a:p>
          <a:p>
            <a:pPr indent="0" lvl="0" marL="0" marR="0" rtl="0" algn="l">
              <a:lnSpc>
                <a:spcPct val="115000"/>
              </a:lnSpc>
              <a:spcBef>
                <a:spcPts val="0"/>
              </a:spcBef>
              <a:spcAft>
                <a:spcPts val="1600"/>
              </a:spcAft>
              <a:buNone/>
            </a:pPr>
            <a:r>
              <a:t/>
            </a:r>
            <a:endParaRPr sz="1800">
              <a:solidFill>
                <a:srgbClr val="000000"/>
              </a:solidFill>
            </a:endParaRPr>
          </a:p>
        </p:txBody>
      </p:sp>
      <p:pic>
        <p:nvPicPr>
          <p:cNvPr id="321" name="Shape 321"/>
          <p:cNvPicPr preferRelativeResize="0"/>
          <p:nvPr/>
        </p:nvPicPr>
        <p:blipFill>
          <a:blip r:embed="rId3">
            <a:alphaModFix/>
          </a:blip>
          <a:stretch>
            <a:fillRect/>
          </a:stretch>
        </p:blipFill>
        <p:spPr>
          <a:xfrm>
            <a:off x="7058450" y="2543750"/>
            <a:ext cx="2590249" cy="3455324"/>
          </a:xfrm>
          <a:prstGeom prst="rect">
            <a:avLst/>
          </a:prstGeom>
          <a:noFill/>
          <a:ln>
            <a:noFill/>
          </a:ln>
        </p:spPr>
      </p:pic>
      <p:sp>
        <p:nvSpPr>
          <p:cNvPr id="322" name="Shape 322"/>
          <p:cNvSpPr txBox="1"/>
          <p:nvPr>
            <p:ph idx="1" type="body"/>
          </p:nvPr>
        </p:nvSpPr>
        <p:spPr>
          <a:xfrm>
            <a:off x="4293950" y="1826525"/>
            <a:ext cx="2815200" cy="17979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800"/>
              <a:t>int i, A[10], B[10];</a:t>
            </a:r>
            <a:endParaRPr sz="1800"/>
          </a:p>
          <a:p>
            <a:pPr indent="0" lvl="0" marL="0" rtl="0">
              <a:lnSpc>
                <a:spcPct val="100000"/>
              </a:lnSpc>
              <a:spcBef>
                <a:spcPts val="0"/>
              </a:spcBef>
              <a:spcAft>
                <a:spcPts val="0"/>
              </a:spcAft>
              <a:buNone/>
            </a:pPr>
            <a:r>
              <a:rPr lang="en" sz="1800">
                <a:solidFill>
                  <a:srgbClr val="FF0000"/>
                </a:solidFill>
              </a:rPr>
              <a:t>A[0] = B[0] + B[5];</a:t>
            </a:r>
            <a:endParaRPr sz="1800">
              <a:solidFill>
                <a:srgbClr val="FF0000"/>
              </a:solidFill>
            </a:endParaRPr>
          </a:p>
          <a:p>
            <a:pPr indent="0" lvl="0" marL="0" rtl="0">
              <a:lnSpc>
                <a:spcPct val="100000"/>
              </a:lnSpc>
              <a:spcBef>
                <a:spcPts val="0"/>
              </a:spcBef>
              <a:spcAft>
                <a:spcPts val="0"/>
              </a:spcAft>
              <a:buNone/>
            </a:pPr>
            <a:r>
              <a:rPr lang="en" sz="1800"/>
              <a:t>for (i = </a:t>
            </a:r>
            <a:r>
              <a:rPr lang="en" sz="1800">
                <a:solidFill>
                  <a:srgbClr val="FF0000"/>
                </a:solidFill>
              </a:rPr>
              <a:t>1</a:t>
            </a:r>
            <a:r>
              <a:rPr lang="en" sz="1800"/>
              <a:t>; i &lt; 10; i++) {</a:t>
            </a:r>
            <a:endParaRPr sz="1800"/>
          </a:p>
          <a:p>
            <a:pPr indent="0" lvl="0" marL="0" rtl="0">
              <a:lnSpc>
                <a:spcPct val="100000"/>
              </a:lnSpc>
              <a:spcBef>
                <a:spcPts val="0"/>
              </a:spcBef>
              <a:spcAft>
                <a:spcPts val="0"/>
              </a:spcAft>
              <a:buNone/>
            </a:pPr>
            <a:r>
              <a:rPr lang="en" sz="1800"/>
              <a:t>	A[i] = B[i] + B[</a:t>
            </a:r>
            <a:r>
              <a:rPr lang="en" sz="1800">
                <a:solidFill>
                  <a:srgbClr val="FF0000"/>
                </a:solidFill>
              </a:rPr>
              <a:t>i-1</a:t>
            </a:r>
            <a:r>
              <a:rPr lang="en" sz="1800"/>
              <a:t>]; </a:t>
            </a:r>
            <a:endParaRPr sz="1800"/>
          </a:p>
          <a:p>
            <a:pPr indent="0" lvl="0" marL="0" rtl="0">
              <a:lnSpc>
                <a:spcPct val="100000"/>
              </a:lnSpc>
              <a:spcBef>
                <a:spcPts val="0"/>
              </a:spcBef>
              <a:spcAft>
                <a:spcPts val="0"/>
              </a:spcAft>
              <a:buNone/>
            </a:pPr>
            <a:r>
              <a:rPr lang="en" sz="1800"/>
              <a:t>}</a:t>
            </a:r>
            <a:endParaRPr sz="1800"/>
          </a:p>
          <a:p>
            <a:pPr indent="0" lvl="0" marL="0" marR="0" rtl="0" algn="l">
              <a:lnSpc>
                <a:spcPct val="115000"/>
              </a:lnSpc>
              <a:spcBef>
                <a:spcPts val="0"/>
              </a:spcBef>
              <a:spcAft>
                <a:spcPts val="1600"/>
              </a:spcAft>
              <a:buNone/>
            </a:pPr>
            <a:r>
              <a:t/>
            </a:r>
            <a:endParaRPr sz="1800">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pic>
        <p:nvPicPr>
          <p:cNvPr id="327" name="Shape 327"/>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328" name="Shape 3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Predictive Commoning</a:t>
            </a:r>
            <a:endParaRPr/>
          </a:p>
        </p:txBody>
      </p:sp>
      <p:sp>
        <p:nvSpPr>
          <p:cNvPr id="329" name="Shape 329"/>
          <p:cNvSpPr txBox="1"/>
          <p:nvPr>
            <p:ph idx="1" type="body"/>
          </p:nvPr>
        </p:nvSpPr>
        <p:spPr>
          <a:xfrm>
            <a:off x="311700" y="1225225"/>
            <a:ext cx="5724900" cy="17181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sz="1800"/>
              <a:t>predictive-commoning</a:t>
            </a:r>
            <a:r>
              <a:rPr lang="en" sz="1800"/>
              <a:t>: reusing computations from previous loop iterations</a:t>
            </a:r>
            <a:endParaRPr sz="1800"/>
          </a:p>
          <a:p>
            <a:pPr indent="-342900" lvl="1" marL="914400" rtl="0">
              <a:spcBef>
                <a:spcPts val="0"/>
              </a:spcBef>
              <a:spcAft>
                <a:spcPts val="0"/>
              </a:spcAft>
              <a:buSzPts val="1800"/>
              <a:buChar char="-"/>
            </a:pPr>
            <a:r>
              <a:rPr lang="en" sz="1800"/>
              <a:t>reduces memory accesses </a:t>
            </a:r>
            <a:endParaRPr sz="1800"/>
          </a:p>
        </p:txBody>
      </p:sp>
      <p:sp>
        <p:nvSpPr>
          <p:cNvPr id="330" name="Shape 330"/>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
        <p:nvSpPr>
          <p:cNvPr id="331" name="Shape 331"/>
          <p:cNvSpPr txBox="1"/>
          <p:nvPr/>
        </p:nvSpPr>
        <p:spPr>
          <a:xfrm>
            <a:off x="222425" y="2320850"/>
            <a:ext cx="2938800" cy="100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t>f</a:t>
            </a:r>
            <a:r>
              <a:rPr lang="en" sz="1800"/>
              <a:t>or (int i = 0; i &lt; 10; i++)</a:t>
            </a:r>
            <a:endParaRPr sz="1800"/>
          </a:p>
          <a:p>
            <a:pPr indent="0" lvl="0" marL="0">
              <a:spcBef>
                <a:spcPts val="0"/>
              </a:spcBef>
              <a:spcAft>
                <a:spcPts val="0"/>
              </a:spcAft>
              <a:buNone/>
            </a:pPr>
            <a:r>
              <a:rPr lang="en" sz="1800"/>
              <a:t>	A[i+2] = A[i] + A[i+1];</a:t>
            </a:r>
            <a:endParaRPr sz="1800"/>
          </a:p>
          <a:p>
            <a:pPr indent="0" lvl="0" marL="0">
              <a:spcBef>
                <a:spcPts val="0"/>
              </a:spcBef>
              <a:spcAft>
                <a:spcPts val="0"/>
              </a:spcAft>
              <a:buNone/>
            </a:pPr>
            <a:r>
              <a:t/>
            </a:r>
            <a:endParaRPr sz="1800"/>
          </a:p>
        </p:txBody>
      </p:sp>
      <p:sp>
        <p:nvSpPr>
          <p:cNvPr id="332" name="Shape 332"/>
          <p:cNvSpPr txBox="1"/>
          <p:nvPr/>
        </p:nvSpPr>
        <p:spPr>
          <a:xfrm>
            <a:off x="2843700" y="3193250"/>
            <a:ext cx="660900" cy="500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0000"/>
                </a:solidFill>
              </a:rPr>
              <a:t>load</a:t>
            </a:r>
            <a:endParaRPr sz="1800">
              <a:solidFill>
                <a:srgbClr val="FF0000"/>
              </a:solidFill>
            </a:endParaRPr>
          </a:p>
        </p:txBody>
      </p:sp>
      <p:sp>
        <p:nvSpPr>
          <p:cNvPr id="333" name="Shape 333"/>
          <p:cNvSpPr txBox="1"/>
          <p:nvPr/>
        </p:nvSpPr>
        <p:spPr>
          <a:xfrm>
            <a:off x="1361375" y="3466825"/>
            <a:ext cx="660900" cy="500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00"/>
                </a:solidFill>
              </a:rPr>
              <a:t>load</a:t>
            </a:r>
            <a:endParaRPr sz="1800">
              <a:solidFill>
                <a:srgbClr val="FF0000"/>
              </a:solidFill>
            </a:endParaRPr>
          </a:p>
        </p:txBody>
      </p:sp>
      <p:sp>
        <p:nvSpPr>
          <p:cNvPr id="334" name="Shape 334"/>
          <p:cNvSpPr/>
          <p:nvPr/>
        </p:nvSpPr>
        <p:spPr>
          <a:xfrm flipH="1" rot="5839426">
            <a:off x="1509549" y="3149719"/>
            <a:ext cx="461263" cy="157214"/>
          </a:xfrm>
          <a:prstGeom prst="rightArrow">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5" name="Shape 335"/>
          <p:cNvSpPr/>
          <p:nvPr/>
        </p:nvSpPr>
        <p:spPr>
          <a:xfrm flipH="1" rot="3474286">
            <a:off x="2737540" y="2988199"/>
            <a:ext cx="466378" cy="180530"/>
          </a:xfrm>
          <a:prstGeom prst="rightArrow">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pic>
        <p:nvPicPr>
          <p:cNvPr id="340" name="Shape 340"/>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341" name="Shape 34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Predictive Commoning</a:t>
            </a:r>
            <a:endParaRPr/>
          </a:p>
        </p:txBody>
      </p:sp>
      <p:sp>
        <p:nvSpPr>
          <p:cNvPr id="342" name="Shape 342"/>
          <p:cNvSpPr txBox="1"/>
          <p:nvPr>
            <p:ph idx="1" type="body"/>
          </p:nvPr>
        </p:nvSpPr>
        <p:spPr>
          <a:xfrm>
            <a:off x="311700" y="1225225"/>
            <a:ext cx="5724900" cy="17181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sz="1800"/>
              <a:t>predictive-commoning</a:t>
            </a:r>
            <a:r>
              <a:rPr lang="en" sz="1800"/>
              <a:t>: reusing computations from previous loop iterations</a:t>
            </a:r>
            <a:endParaRPr sz="1800"/>
          </a:p>
          <a:p>
            <a:pPr indent="-342900" lvl="1" marL="914400" rtl="0">
              <a:spcBef>
                <a:spcPts val="0"/>
              </a:spcBef>
              <a:spcAft>
                <a:spcPts val="0"/>
              </a:spcAft>
              <a:buSzPts val="1800"/>
              <a:buChar char="-"/>
            </a:pPr>
            <a:r>
              <a:rPr lang="en" sz="1800"/>
              <a:t>reduces memory accesses </a:t>
            </a:r>
            <a:endParaRPr sz="1800"/>
          </a:p>
        </p:txBody>
      </p:sp>
      <p:sp>
        <p:nvSpPr>
          <p:cNvPr id="343" name="Shape 343"/>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
        <p:nvSpPr>
          <p:cNvPr id="344" name="Shape 344"/>
          <p:cNvSpPr txBox="1"/>
          <p:nvPr/>
        </p:nvSpPr>
        <p:spPr>
          <a:xfrm>
            <a:off x="222425" y="2320850"/>
            <a:ext cx="2938800" cy="1000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for (int i = 0; i &lt; 10; i++)</a:t>
            </a:r>
            <a:endParaRPr sz="1800"/>
          </a:p>
          <a:p>
            <a:pPr indent="0" lvl="0" marL="0" rtl="0">
              <a:spcBef>
                <a:spcPts val="0"/>
              </a:spcBef>
              <a:spcAft>
                <a:spcPts val="0"/>
              </a:spcAft>
              <a:buNone/>
            </a:pPr>
            <a:r>
              <a:rPr lang="en" sz="1800"/>
              <a:t>	A[i+2] = A[i] + A[i+1];</a:t>
            </a:r>
            <a:endParaRPr sz="1800"/>
          </a:p>
          <a:p>
            <a:pPr indent="0" lvl="0" marL="0" rtl="0">
              <a:spcBef>
                <a:spcPts val="0"/>
              </a:spcBef>
              <a:spcAft>
                <a:spcPts val="0"/>
              </a:spcAft>
              <a:buNone/>
            </a:pPr>
            <a:r>
              <a:t/>
            </a:r>
            <a:endParaRPr sz="1800"/>
          </a:p>
        </p:txBody>
      </p:sp>
      <p:sp>
        <p:nvSpPr>
          <p:cNvPr id="345" name="Shape 345"/>
          <p:cNvSpPr txBox="1"/>
          <p:nvPr/>
        </p:nvSpPr>
        <p:spPr>
          <a:xfrm>
            <a:off x="3339475" y="2320850"/>
            <a:ext cx="2938800" cy="2229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t>a</a:t>
            </a:r>
            <a:r>
              <a:rPr lang="en" sz="1800"/>
              <a:t>0 = A[0];</a:t>
            </a:r>
            <a:endParaRPr sz="1800"/>
          </a:p>
          <a:p>
            <a:pPr indent="0" lvl="0" marL="0">
              <a:spcBef>
                <a:spcPts val="0"/>
              </a:spcBef>
              <a:spcAft>
                <a:spcPts val="0"/>
              </a:spcAft>
              <a:buNone/>
            </a:pPr>
            <a:r>
              <a:rPr lang="en" sz="1800"/>
              <a:t>a1 = A[1];</a:t>
            </a:r>
            <a:endParaRPr sz="1800"/>
          </a:p>
          <a:p>
            <a:pPr indent="0" lvl="0" marL="0" rtl="0">
              <a:spcBef>
                <a:spcPts val="0"/>
              </a:spcBef>
              <a:spcAft>
                <a:spcPts val="0"/>
              </a:spcAft>
              <a:buNone/>
            </a:pPr>
            <a:r>
              <a:rPr lang="en" sz="1800"/>
              <a:t>for (int i = 0; i &lt; 10; i++) {</a:t>
            </a:r>
            <a:endParaRPr sz="1800"/>
          </a:p>
          <a:p>
            <a:pPr indent="0" lvl="0" marL="0">
              <a:spcBef>
                <a:spcPts val="0"/>
              </a:spcBef>
              <a:spcAft>
                <a:spcPts val="0"/>
              </a:spcAft>
              <a:buNone/>
            </a:pPr>
            <a:r>
              <a:rPr lang="en" sz="1800"/>
              <a:t>	A[i+2] = a2 = a0 + a1;</a:t>
            </a:r>
            <a:endParaRPr sz="1800"/>
          </a:p>
          <a:p>
            <a:pPr indent="0" lvl="0" marL="0">
              <a:spcBef>
                <a:spcPts val="0"/>
              </a:spcBef>
              <a:spcAft>
                <a:spcPts val="0"/>
              </a:spcAft>
              <a:buNone/>
            </a:pPr>
            <a:r>
              <a:rPr lang="en" sz="1800"/>
              <a:t>	a0 = a1;</a:t>
            </a:r>
            <a:endParaRPr sz="1800"/>
          </a:p>
          <a:p>
            <a:pPr indent="0" lvl="0" marL="0" rtl="0">
              <a:spcBef>
                <a:spcPts val="0"/>
              </a:spcBef>
              <a:spcAft>
                <a:spcPts val="0"/>
              </a:spcAft>
              <a:buNone/>
            </a:pPr>
            <a:r>
              <a:rPr lang="en" sz="1800"/>
              <a:t>	a1 = a2;</a:t>
            </a:r>
            <a:endParaRPr sz="1800"/>
          </a:p>
          <a:p>
            <a:pPr indent="0" lvl="0" marL="0" rtl="0">
              <a:spcBef>
                <a:spcPts val="0"/>
              </a:spcBef>
              <a:spcAft>
                <a:spcPts val="0"/>
              </a:spcAft>
              <a:buNone/>
            </a:pPr>
            <a:r>
              <a:rPr lang="en" sz="1800"/>
              <a:t>}</a:t>
            </a: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pic>
        <p:nvPicPr>
          <p:cNvPr id="350" name="Shape 350"/>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351" name="Shape 35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-O3: IPA Additions</a:t>
            </a:r>
            <a:endParaRPr/>
          </a:p>
        </p:txBody>
      </p:sp>
      <p:sp>
        <p:nvSpPr>
          <p:cNvPr id="352" name="Shape 352"/>
          <p:cNvSpPr txBox="1"/>
          <p:nvPr>
            <p:ph idx="1" type="body"/>
          </p:nvPr>
        </p:nvSpPr>
        <p:spPr>
          <a:xfrm>
            <a:off x="311700" y="1225225"/>
            <a:ext cx="5036100" cy="33540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Font typeface="Arial"/>
              <a:buChar char="-"/>
            </a:pPr>
            <a:r>
              <a:rPr b="1" lang="en" sz="1600"/>
              <a:t>ipa-cp-clone: </a:t>
            </a:r>
            <a:r>
              <a:rPr lang="en" sz="1600"/>
              <a:t>function cloning</a:t>
            </a:r>
            <a:endParaRPr sz="1600"/>
          </a:p>
          <a:p>
            <a:pPr indent="-330200" lvl="1" marL="914400" rtl="0">
              <a:spcBef>
                <a:spcPts val="0"/>
              </a:spcBef>
              <a:spcAft>
                <a:spcPts val="0"/>
              </a:spcAft>
              <a:buSzPts val="1600"/>
              <a:buFont typeface="Arial"/>
              <a:buChar char="-"/>
            </a:pPr>
            <a:r>
              <a:rPr lang="en" sz="1600"/>
              <a:t>i</a:t>
            </a:r>
            <a:r>
              <a:rPr lang="en" sz="1600"/>
              <a:t>mproves constant propagation</a:t>
            </a:r>
            <a:endParaRPr sz="1600"/>
          </a:p>
          <a:p>
            <a:pPr indent="-330200" lvl="1" marL="914400" rtl="0">
              <a:spcBef>
                <a:spcPts val="0"/>
              </a:spcBef>
              <a:spcAft>
                <a:spcPts val="0"/>
              </a:spcAft>
              <a:buSzPts val="1600"/>
              <a:buChar char="-"/>
            </a:pPr>
            <a:r>
              <a:rPr lang="en" sz="1600"/>
              <a:t>done when externally-visible function can take constant arguments</a:t>
            </a:r>
            <a:endParaRPr sz="1600"/>
          </a:p>
          <a:p>
            <a:pPr indent="-330200" lvl="2" marL="1371600" rtl="0">
              <a:spcBef>
                <a:spcPts val="0"/>
              </a:spcBef>
              <a:spcAft>
                <a:spcPts val="0"/>
              </a:spcAft>
              <a:buSzPts val="1600"/>
              <a:buChar char="-"/>
            </a:pPr>
            <a:r>
              <a:rPr lang="en" sz="1600"/>
              <a:t>compiler notices if we’re calling a function often with the same argument(s)</a:t>
            </a:r>
            <a:endParaRPr sz="1600"/>
          </a:p>
          <a:p>
            <a:pPr indent="-330200" lvl="1" marL="914400" rtl="0">
              <a:spcBef>
                <a:spcPts val="0"/>
              </a:spcBef>
              <a:spcAft>
                <a:spcPts val="0"/>
              </a:spcAft>
              <a:buSzPts val="1600"/>
              <a:buChar char="-"/>
            </a:pPr>
            <a:r>
              <a:rPr lang="en" sz="1600"/>
              <a:t>cloning functions may result in much larger code size/executables</a:t>
            </a:r>
            <a:endParaRPr sz="1600"/>
          </a:p>
        </p:txBody>
      </p:sp>
      <p:sp>
        <p:nvSpPr>
          <p:cNvPr id="353" name="Shape 353"/>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pic>
        <p:nvPicPr>
          <p:cNvPr id="358" name="Shape 358"/>
          <p:cNvPicPr preferRelativeResize="0"/>
          <p:nvPr/>
        </p:nvPicPr>
        <p:blipFill>
          <a:blip r:embed="rId3">
            <a:alphaModFix/>
          </a:blip>
          <a:stretch>
            <a:fillRect/>
          </a:stretch>
        </p:blipFill>
        <p:spPr>
          <a:xfrm>
            <a:off x="1250150" y="620175"/>
            <a:ext cx="9424973" cy="1257277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pic>
        <p:nvPicPr>
          <p:cNvPr id="363" name="Shape 363"/>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364" name="Shape 36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-Ofast: Optimizing for Speed</a:t>
            </a:r>
            <a:endParaRPr/>
          </a:p>
        </p:txBody>
      </p:sp>
      <p:sp>
        <p:nvSpPr>
          <p:cNvPr id="365" name="Shape 365"/>
          <p:cNvSpPr txBox="1"/>
          <p:nvPr>
            <p:ph idx="1" type="body"/>
          </p:nvPr>
        </p:nvSpPr>
        <p:spPr>
          <a:xfrm>
            <a:off x="311700" y="1225225"/>
            <a:ext cx="5260500" cy="3354000"/>
          </a:xfrm>
          <a:prstGeom prst="rect">
            <a:avLst/>
          </a:prstGeom>
        </p:spPr>
        <p:txBody>
          <a:bodyPr anchorCtr="0" anchor="t" bIns="91425" lIns="91425" spcFirstLastPara="1" rIns="91425" wrap="square" tIns="91425">
            <a:noAutofit/>
          </a:bodyPr>
          <a:lstStyle/>
          <a:p>
            <a:pPr indent="-349250" lvl="0" marL="457200" rtl="0">
              <a:spcBef>
                <a:spcPts val="0"/>
              </a:spcBef>
              <a:spcAft>
                <a:spcPts val="0"/>
              </a:spcAft>
              <a:buSzPts val="1900"/>
              <a:buChar char="-"/>
            </a:pPr>
            <a:r>
              <a:rPr lang="en" sz="1900"/>
              <a:t>Enables all -O3 optimizations</a:t>
            </a:r>
            <a:endParaRPr sz="1900"/>
          </a:p>
          <a:p>
            <a:pPr indent="-349250" lvl="0" marL="457200" rtl="0">
              <a:spcBef>
                <a:spcPts val="0"/>
              </a:spcBef>
              <a:spcAft>
                <a:spcPts val="0"/>
              </a:spcAft>
              <a:buSzPts val="1900"/>
              <a:buChar char="-"/>
            </a:pPr>
            <a:r>
              <a:rPr lang="en" sz="1900"/>
              <a:t>Plus some that are invalid for standards-compliant programs</a:t>
            </a:r>
            <a:endParaRPr sz="1900"/>
          </a:p>
          <a:p>
            <a:pPr indent="-349250" lvl="1" marL="914400" rtl="0">
              <a:spcBef>
                <a:spcPts val="0"/>
              </a:spcBef>
              <a:spcAft>
                <a:spcPts val="0"/>
              </a:spcAft>
              <a:buSzPts val="1900"/>
              <a:buChar char="-"/>
            </a:pPr>
            <a:r>
              <a:rPr lang="en" sz="1900"/>
              <a:t>May result in incorrect code</a:t>
            </a:r>
            <a:endParaRPr sz="1900"/>
          </a:p>
        </p:txBody>
      </p:sp>
      <p:sp>
        <p:nvSpPr>
          <p:cNvPr id="366" name="Shape 366"/>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pic>
        <p:nvPicPr>
          <p:cNvPr id="367" name="Shape 367"/>
          <p:cNvPicPr preferRelativeResize="0"/>
          <p:nvPr/>
        </p:nvPicPr>
        <p:blipFill>
          <a:blip r:embed="rId4">
            <a:alphaModFix/>
          </a:blip>
          <a:stretch>
            <a:fillRect/>
          </a:stretch>
        </p:blipFill>
        <p:spPr>
          <a:xfrm>
            <a:off x="7238675" y="480925"/>
            <a:ext cx="2720703" cy="20395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Shape 37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-Os: Optimizing for Size</a:t>
            </a:r>
            <a:endParaRPr/>
          </a:p>
        </p:txBody>
      </p:sp>
      <p:sp>
        <p:nvSpPr>
          <p:cNvPr id="373" name="Shape 373"/>
          <p:cNvSpPr txBox="1"/>
          <p:nvPr>
            <p:ph idx="1" type="body"/>
          </p:nvPr>
        </p:nvSpPr>
        <p:spPr>
          <a:xfrm>
            <a:off x="311700" y="1225225"/>
            <a:ext cx="3999900" cy="23997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Font typeface="Arial"/>
              <a:buChar char="-"/>
            </a:pPr>
            <a:r>
              <a:rPr lang="en" sz="1600"/>
              <a:t>Optimizes for code size</a:t>
            </a:r>
            <a:endParaRPr sz="1600"/>
          </a:p>
          <a:p>
            <a:pPr indent="-330200" lvl="1" marL="914400" rtl="0">
              <a:spcBef>
                <a:spcPts val="0"/>
              </a:spcBef>
              <a:spcAft>
                <a:spcPts val="0"/>
              </a:spcAft>
              <a:buSzPts val="1600"/>
              <a:buFont typeface="Arial"/>
              <a:buChar char="-"/>
            </a:pPr>
            <a:r>
              <a:rPr lang="en" sz="1600"/>
              <a:t>All O2 included except alignment-optimizations</a:t>
            </a:r>
            <a:endParaRPr sz="1600"/>
          </a:p>
          <a:p>
            <a:pPr indent="-330200" lvl="1" marL="914400" rtl="0">
              <a:spcBef>
                <a:spcPts val="0"/>
              </a:spcBef>
              <a:spcAft>
                <a:spcPts val="0"/>
              </a:spcAft>
              <a:buSzPts val="1600"/>
              <a:buChar char="-"/>
            </a:pPr>
            <a:r>
              <a:rPr lang="en" sz="1600"/>
              <a:t>Useful for machines that have limited disk space and/or small cache sizes</a:t>
            </a:r>
            <a:endParaRPr sz="1600"/>
          </a:p>
          <a:p>
            <a:pPr indent="-330200" lvl="0" marL="457200" rtl="0">
              <a:spcBef>
                <a:spcPts val="0"/>
              </a:spcBef>
              <a:spcAft>
                <a:spcPts val="0"/>
              </a:spcAft>
              <a:buSzPts val="1600"/>
              <a:buChar char="-"/>
            </a:pPr>
            <a:r>
              <a:rPr lang="en" sz="1600"/>
              <a:t>Counter example:</a:t>
            </a:r>
            <a:endParaRPr sz="1600"/>
          </a:p>
          <a:p>
            <a:pPr indent="-330200" lvl="1" marL="914400" rtl="0">
              <a:spcBef>
                <a:spcPts val="0"/>
              </a:spcBef>
              <a:spcAft>
                <a:spcPts val="0"/>
              </a:spcAft>
              <a:buSzPts val="1600"/>
              <a:buChar char="-"/>
            </a:pPr>
            <a:r>
              <a:rPr lang="en" sz="1600"/>
              <a:t>Loop unrolling</a:t>
            </a:r>
            <a:endParaRPr sz="1600"/>
          </a:p>
        </p:txBody>
      </p:sp>
      <p:pic>
        <p:nvPicPr>
          <p:cNvPr id="374" name="Shape 374"/>
          <p:cNvPicPr preferRelativeResize="0"/>
          <p:nvPr/>
        </p:nvPicPr>
        <p:blipFill>
          <a:blip r:embed="rId3">
            <a:alphaModFix/>
          </a:blip>
          <a:stretch>
            <a:fillRect/>
          </a:stretch>
        </p:blipFill>
        <p:spPr>
          <a:xfrm>
            <a:off x="4575000" y="1308328"/>
            <a:ext cx="6313078" cy="4732498"/>
          </a:xfrm>
          <a:prstGeom prst="rect">
            <a:avLst/>
          </a:prstGeom>
          <a:noFill/>
          <a:ln>
            <a:noFill/>
          </a:ln>
        </p:spPr>
      </p:pic>
      <p:sp>
        <p:nvSpPr>
          <p:cNvPr id="375" name="Shape 375"/>
          <p:cNvSpPr txBox="1"/>
          <p:nvPr/>
        </p:nvSpPr>
        <p:spPr>
          <a:xfrm rot="-831476">
            <a:off x="6068514" y="2653221"/>
            <a:ext cx="841700" cy="621671"/>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Oswald"/>
                <a:ea typeface="Oswald"/>
                <a:cs typeface="Oswald"/>
                <a:sym typeface="Oswald"/>
              </a:rPr>
              <a:t>I’m small!</a:t>
            </a:r>
            <a:endParaRPr>
              <a:latin typeface="Oswald"/>
              <a:ea typeface="Oswald"/>
              <a:cs typeface="Oswald"/>
              <a:sym typeface="Oswald"/>
            </a:endParaRPr>
          </a:p>
        </p:txBody>
      </p:sp>
      <p:pic>
        <p:nvPicPr>
          <p:cNvPr id="376" name="Shape 376"/>
          <p:cNvPicPr preferRelativeResize="0"/>
          <p:nvPr/>
        </p:nvPicPr>
        <p:blipFill>
          <a:blip r:embed="rId4">
            <a:alphaModFix/>
          </a:blip>
          <a:stretch>
            <a:fillRect/>
          </a:stretch>
        </p:blipFill>
        <p:spPr>
          <a:xfrm>
            <a:off x="232325" y="3795575"/>
            <a:ext cx="2487150" cy="571375"/>
          </a:xfrm>
          <a:prstGeom prst="rect">
            <a:avLst/>
          </a:prstGeom>
          <a:noFill/>
          <a:ln>
            <a:noFill/>
          </a:ln>
        </p:spPr>
      </p:pic>
      <p:pic>
        <p:nvPicPr>
          <p:cNvPr id="377" name="Shape 377"/>
          <p:cNvPicPr preferRelativeResize="0"/>
          <p:nvPr/>
        </p:nvPicPr>
        <p:blipFill>
          <a:blip r:embed="rId5">
            <a:alphaModFix/>
          </a:blip>
          <a:stretch>
            <a:fillRect/>
          </a:stretch>
        </p:blipFill>
        <p:spPr>
          <a:xfrm>
            <a:off x="2879723" y="3624923"/>
            <a:ext cx="2084925" cy="912675"/>
          </a:xfrm>
          <a:prstGeom prst="rect">
            <a:avLst/>
          </a:prstGeom>
          <a:noFill/>
          <a:ln>
            <a:noFill/>
          </a:ln>
        </p:spPr>
      </p:pic>
      <p:sp>
        <p:nvSpPr>
          <p:cNvPr id="378" name="Shape 378"/>
          <p:cNvSpPr txBox="1"/>
          <p:nvPr/>
        </p:nvSpPr>
        <p:spPr>
          <a:xfrm>
            <a:off x="4826000" y="3874125"/>
            <a:ext cx="1104600" cy="41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Oswald"/>
                <a:ea typeface="Oswald"/>
                <a:cs typeface="Oswald"/>
                <a:sym typeface="Oswald"/>
              </a:rPr>
              <a:t>= Not</a:t>
            </a:r>
            <a:r>
              <a:rPr lang="en">
                <a:latin typeface="Oswald"/>
                <a:ea typeface="Oswald"/>
                <a:cs typeface="Oswald"/>
                <a:sym typeface="Oswald"/>
              </a:rPr>
              <a:t> small!</a:t>
            </a:r>
            <a:endParaRPr>
              <a:latin typeface="Oswald"/>
              <a:ea typeface="Oswald"/>
              <a:cs typeface="Oswald"/>
              <a:sym typeface="Oswald"/>
            </a:endParaRPr>
          </a:p>
        </p:txBody>
      </p:sp>
      <p:sp>
        <p:nvSpPr>
          <p:cNvPr id="379" name="Shape 379"/>
          <p:cNvSpPr txBox="1"/>
          <p:nvPr/>
        </p:nvSpPr>
        <p:spPr>
          <a:xfrm>
            <a:off x="2569101" y="3795575"/>
            <a:ext cx="359700" cy="41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Oswald"/>
                <a:ea typeface="Oswald"/>
                <a:cs typeface="Oswald"/>
                <a:sym typeface="Oswald"/>
              </a:rPr>
              <a:t>⇒</a:t>
            </a:r>
            <a:r>
              <a:rPr lang="en">
                <a:latin typeface="Oswald"/>
                <a:ea typeface="Oswald"/>
                <a:cs typeface="Oswald"/>
                <a:sym typeface="Oswald"/>
              </a:rPr>
              <a:t> </a:t>
            </a:r>
            <a:endParaRPr>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Shape 79"/>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3000"/>
              <a:t>Compiler Optimization Goals:</a:t>
            </a:r>
            <a:endParaRPr b="1" sz="3000"/>
          </a:p>
          <a:p>
            <a:pPr indent="-387350" lvl="0" marL="457200" rtl="0">
              <a:spcBef>
                <a:spcPts val="0"/>
              </a:spcBef>
              <a:spcAft>
                <a:spcPts val="0"/>
              </a:spcAft>
              <a:buSzPts val="2500"/>
              <a:buAutoNum type="arabicPeriod"/>
            </a:pPr>
            <a:r>
              <a:rPr lang="en" sz="2500"/>
              <a:t>Preserve Program Meaning</a:t>
            </a:r>
            <a:endParaRPr sz="2500"/>
          </a:p>
          <a:p>
            <a:pPr indent="-387350" lvl="0" marL="457200" rtl="0">
              <a:spcBef>
                <a:spcPts val="0"/>
              </a:spcBef>
              <a:spcAft>
                <a:spcPts val="0"/>
              </a:spcAft>
              <a:buSzPts val="2500"/>
              <a:buAutoNum type="arabicPeriod"/>
            </a:pPr>
            <a:r>
              <a:rPr lang="en" sz="2500"/>
              <a:t>Improve Source Program</a:t>
            </a:r>
            <a:endParaRPr sz="2500"/>
          </a:p>
          <a:p>
            <a:pPr indent="-387350" lvl="1" marL="914400" rtl="0">
              <a:spcBef>
                <a:spcPts val="0"/>
              </a:spcBef>
              <a:spcAft>
                <a:spcPts val="0"/>
              </a:spcAft>
              <a:buSzPts val="2500"/>
              <a:buAutoNum type="alphaLcPeriod"/>
            </a:pPr>
            <a:r>
              <a:rPr lang="en" sz="2500"/>
              <a:t>Minimize execution time</a:t>
            </a:r>
            <a:endParaRPr sz="25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Machine-specific Optimizations</a:t>
            </a:r>
            <a:endParaRPr/>
          </a:p>
        </p:txBody>
      </p:sp>
      <p:sp>
        <p:nvSpPr>
          <p:cNvPr id="385" name="Shape 38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lang="en" sz="1600"/>
              <a:t>Modern processors depend on compiler optimizations for optimal performance</a:t>
            </a:r>
            <a:endParaRPr sz="1600"/>
          </a:p>
          <a:p>
            <a:pPr indent="-330200" lvl="0" marL="457200" marR="0" rtl="0" algn="l">
              <a:lnSpc>
                <a:spcPct val="115000"/>
              </a:lnSpc>
              <a:spcBef>
                <a:spcPts val="0"/>
              </a:spcBef>
              <a:spcAft>
                <a:spcPts val="0"/>
              </a:spcAft>
              <a:buSzPts val="1600"/>
              <a:buChar char="-"/>
            </a:pPr>
            <a:r>
              <a:rPr lang="en" sz="1600"/>
              <a:t>Optimizations exploit things such as memory addressing, flags, and register number and width</a:t>
            </a:r>
            <a:endParaRPr sz="1600"/>
          </a:p>
          <a:p>
            <a:pPr indent="-330200" lvl="0" marL="457200" marR="0" rtl="0" algn="l">
              <a:lnSpc>
                <a:spcPct val="115000"/>
              </a:lnSpc>
              <a:spcBef>
                <a:spcPts val="0"/>
              </a:spcBef>
              <a:spcAft>
                <a:spcPts val="0"/>
              </a:spcAft>
              <a:buSzPts val="1600"/>
              <a:buChar char="-"/>
            </a:pPr>
            <a:r>
              <a:rPr lang="en" sz="1600"/>
              <a:t>Machine-dependent optimizers make efforts to take maximum advantage of the memory hierarchy</a:t>
            </a:r>
            <a:endParaRPr sz="1600"/>
          </a:p>
        </p:txBody>
      </p:sp>
      <p:sp>
        <p:nvSpPr>
          <p:cNvPr id="386" name="Shape 386"/>
          <p:cNvSpPr txBox="1"/>
          <p:nvPr/>
        </p:nvSpPr>
        <p:spPr>
          <a:xfrm>
            <a:off x="6503375" y="2532875"/>
            <a:ext cx="1193400" cy="621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Oswald"/>
                <a:ea typeface="Oswald"/>
                <a:cs typeface="Oswald"/>
                <a:sym typeface="Oswald"/>
              </a:rPr>
              <a:t>(not pictured)</a:t>
            </a:r>
            <a:endParaRPr>
              <a:latin typeface="Oswald"/>
              <a:ea typeface="Oswald"/>
              <a:cs typeface="Oswald"/>
              <a:sym typeface="Oswa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Machine-specific Optimizations Cont.</a:t>
            </a:r>
            <a:endParaRPr/>
          </a:p>
        </p:txBody>
      </p:sp>
      <p:sp>
        <p:nvSpPr>
          <p:cNvPr id="392" name="Shape 392"/>
          <p:cNvSpPr txBox="1"/>
          <p:nvPr>
            <p:ph idx="1" type="body"/>
          </p:nvPr>
        </p:nvSpPr>
        <p:spPr>
          <a:xfrm>
            <a:off x="311700" y="1225225"/>
            <a:ext cx="4556400" cy="33540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lang="en" sz="1600"/>
              <a:t>Processor Specific Options</a:t>
            </a:r>
            <a:endParaRPr sz="1600"/>
          </a:p>
          <a:p>
            <a:pPr indent="-330200" lvl="1" marL="914400" rtl="0">
              <a:spcBef>
                <a:spcPts val="0"/>
              </a:spcBef>
              <a:spcAft>
                <a:spcPts val="0"/>
              </a:spcAft>
              <a:buSzPts val="1600"/>
              <a:buChar char="-"/>
            </a:pPr>
            <a:r>
              <a:rPr b="1" lang="en" sz="1600"/>
              <a:t>-</a:t>
            </a:r>
            <a:r>
              <a:rPr b="1" lang="en" sz="1600"/>
              <a:t>mtune: </a:t>
            </a:r>
            <a:endParaRPr sz="1600"/>
          </a:p>
          <a:p>
            <a:pPr indent="-330200" lvl="2" marL="1371600" rtl="0">
              <a:spcBef>
                <a:spcPts val="0"/>
              </a:spcBef>
              <a:spcAft>
                <a:spcPts val="0"/>
              </a:spcAft>
              <a:buSzPts val="1600"/>
              <a:buChar char="-"/>
            </a:pPr>
            <a:r>
              <a:rPr lang="en" sz="1600"/>
              <a:t>Generates code that works on any in the CPU family, but will favor the specified CPU</a:t>
            </a:r>
            <a:endParaRPr sz="1600"/>
          </a:p>
          <a:p>
            <a:pPr indent="-301625" lvl="1" marL="914400" rtl="0">
              <a:spcBef>
                <a:spcPts val="0"/>
              </a:spcBef>
              <a:spcAft>
                <a:spcPts val="0"/>
              </a:spcAft>
              <a:buClr>
                <a:srgbClr val="242729"/>
              </a:buClr>
              <a:buSzPts val="1150"/>
              <a:buFont typeface="Arial"/>
              <a:buChar char="-"/>
            </a:pPr>
            <a:r>
              <a:rPr b="1" lang="en" sz="1600"/>
              <a:t>-march</a:t>
            </a:r>
            <a:r>
              <a:rPr lang="en" sz="1600"/>
              <a:t>: </a:t>
            </a:r>
            <a:endParaRPr sz="1600"/>
          </a:p>
          <a:p>
            <a:pPr indent="-330200" lvl="2" marL="1371600" rtl="0">
              <a:spcBef>
                <a:spcPts val="0"/>
              </a:spcBef>
              <a:spcAft>
                <a:spcPts val="0"/>
              </a:spcAft>
              <a:buSzPts val="1600"/>
              <a:buChar char="-"/>
            </a:pPr>
            <a:r>
              <a:rPr lang="en" sz="1600"/>
              <a:t>Will work on specified CPU, but typically not on earlier versions</a:t>
            </a:r>
            <a:endParaRPr sz="1600"/>
          </a:p>
          <a:p>
            <a:pPr indent="-330200" lvl="2" marL="1371600" rtl="0">
              <a:spcBef>
                <a:spcPts val="0"/>
              </a:spcBef>
              <a:spcAft>
                <a:spcPts val="0"/>
              </a:spcAft>
              <a:buSzPts val="1600"/>
              <a:buChar char="-"/>
            </a:pPr>
            <a:r>
              <a:rPr lang="en" sz="1600"/>
              <a:t>Implies -mtune option</a:t>
            </a:r>
            <a:endParaRPr sz="1600"/>
          </a:p>
          <a:p>
            <a:pPr indent="-330200" lvl="0" marL="457200" rtl="0">
              <a:spcBef>
                <a:spcPts val="0"/>
              </a:spcBef>
              <a:spcAft>
                <a:spcPts val="0"/>
              </a:spcAft>
              <a:buSzPts val="1600"/>
              <a:buChar char="-"/>
            </a:pPr>
            <a:r>
              <a:rPr lang="en" sz="1600"/>
              <a:t>Both f</a:t>
            </a:r>
            <a:r>
              <a:rPr lang="en" sz="1600"/>
              <a:t>avor instruction sequences that run fastest on the specific CPU indicated</a:t>
            </a:r>
            <a:endParaRPr sz="1600"/>
          </a:p>
          <a:p>
            <a:pPr indent="0" lvl="0" marL="457200" marR="0" rtl="0" algn="l">
              <a:lnSpc>
                <a:spcPct val="115000"/>
              </a:lnSpc>
              <a:spcBef>
                <a:spcPts val="1600"/>
              </a:spcBef>
              <a:spcAft>
                <a:spcPts val="1600"/>
              </a:spcAft>
              <a:buNone/>
            </a:pPr>
            <a:r>
              <a:t/>
            </a:r>
            <a:endParaRPr sz="1600"/>
          </a:p>
        </p:txBody>
      </p:sp>
      <p:sp>
        <p:nvSpPr>
          <p:cNvPr id="393" name="Shape 393"/>
          <p:cNvSpPr txBox="1"/>
          <p:nvPr/>
        </p:nvSpPr>
        <p:spPr>
          <a:xfrm>
            <a:off x="6503375" y="2532875"/>
            <a:ext cx="1193400" cy="62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Oswald"/>
                <a:ea typeface="Oswald"/>
                <a:cs typeface="Oswald"/>
                <a:sym typeface="Oswald"/>
              </a:rPr>
              <a:t>(not pictured)</a:t>
            </a:r>
            <a:endParaRPr>
              <a:latin typeface="Oswald"/>
              <a:ea typeface="Oswald"/>
              <a:cs typeface="Oswald"/>
              <a:sym typeface="Oswa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pic>
        <p:nvPicPr>
          <p:cNvPr descr="Looking through a cardboard paper-towel roll towards light at the end of it" id="398" name="Shape 398"/>
          <p:cNvPicPr preferRelativeResize="0"/>
          <p:nvPr/>
        </p:nvPicPr>
        <p:blipFill rotWithShape="1">
          <a:blip r:embed="rId3">
            <a:alphaModFix/>
          </a:blip>
          <a:srcRect b="984" l="22872" r="19354" t="1578"/>
          <a:stretch/>
        </p:blipFill>
        <p:spPr>
          <a:xfrm>
            <a:off x="0" y="0"/>
            <a:ext cx="4576348" cy="5143501"/>
          </a:xfrm>
          <a:prstGeom prst="rect">
            <a:avLst/>
          </a:prstGeom>
          <a:noFill/>
          <a:ln>
            <a:noFill/>
          </a:ln>
        </p:spPr>
      </p:pic>
      <p:pic>
        <p:nvPicPr>
          <p:cNvPr descr="Overhead shot of various masculine accessories including large headphones, a bow-tie, and a wrist watch" id="399" name="Shape 399"/>
          <p:cNvPicPr preferRelativeResize="0"/>
          <p:nvPr/>
        </p:nvPicPr>
        <p:blipFill rotWithShape="1">
          <a:blip r:embed="rId4">
            <a:alphaModFix/>
          </a:blip>
          <a:srcRect b="6840" l="37422" r="8654" t="840"/>
          <a:stretch/>
        </p:blipFill>
        <p:spPr>
          <a:xfrm>
            <a:off x="4576350" y="0"/>
            <a:ext cx="4567649" cy="5143200"/>
          </a:xfrm>
          <a:prstGeom prst="rect">
            <a:avLst/>
          </a:prstGeom>
          <a:noFill/>
          <a:ln>
            <a:noFill/>
          </a:ln>
        </p:spPr>
      </p:pic>
      <p:sp>
        <p:nvSpPr>
          <p:cNvPr id="400" name="Shape 400"/>
          <p:cNvSpPr txBox="1"/>
          <p:nvPr>
            <p:ph idx="1" type="body"/>
          </p:nvPr>
        </p:nvSpPr>
        <p:spPr>
          <a:xfrm>
            <a:off x="319500" y="4218925"/>
            <a:ext cx="5998800" cy="598800"/>
          </a:xfrm>
          <a:prstGeom prst="rect">
            <a:avLst/>
          </a:prstGeom>
          <a:solidFill>
            <a:schemeClr val="lt1"/>
          </a:solidFill>
        </p:spPr>
        <p:txBody>
          <a:bodyPr anchorCtr="0" anchor="ctr" bIns="91425" lIns="91425" spcFirstLastPara="1" rIns="91425" wrap="square" tIns="91425">
            <a:noAutofit/>
          </a:bodyPr>
          <a:lstStyle/>
          <a:p>
            <a:pPr indent="0" lvl="0" marL="0">
              <a:spcBef>
                <a:spcPts val="0"/>
              </a:spcBef>
              <a:spcAft>
                <a:spcPts val="0"/>
              </a:spcAft>
              <a:buNone/>
            </a:pPr>
            <a:r>
              <a:rPr lang="en"/>
              <a:t>The Project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Shape 40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Motivation</a:t>
            </a:r>
            <a:endParaRPr/>
          </a:p>
        </p:txBody>
      </p:sp>
      <p:sp>
        <p:nvSpPr>
          <p:cNvPr id="406" name="Shape 40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sz="1800"/>
              <a:t>Evaluation of GCC Optimization Parameters</a:t>
            </a:r>
            <a:r>
              <a:rPr lang="en" sz="1800"/>
              <a:t> [1]</a:t>
            </a:r>
            <a:endParaRPr sz="1800"/>
          </a:p>
          <a:p>
            <a:pPr indent="-342900" lvl="1" marL="914400" rtl="0">
              <a:spcBef>
                <a:spcPts val="0"/>
              </a:spcBef>
              <a:spcAft>
                <a:spcPts val="0"/>
              </a:spcAft>
              <a:buSzPts val="1800"/>
              <a:buChar char="-"/>
            </a:pPr>
            <a:r>
              <a:rPr lang="en" sz="1800"/>
              <a:t>Has </a:t>
            </a:r>
            <a:r>
              <a:rPr lang="en" sz="1800"/>
              <a:t>GCC become a better architecture specific optimizer over the last decade?</a:t>
            </a:r>
            <a:endParaRPr sz="1800"/>
          </a:p>
          <a:p>
            <a:pPr indent="-342900" lvl="1" marL="914400" rtl="0">
              <a:spcBef>
                <a:spcPts val="0"/>
              </a:spcBef>
              <a:spcAft>
                <a:spcPts val="0"/>
              </a:spcAft>
              <a:buSzPts val="1800"/>
              <a:buChar char="-"/>
            </a:pPr>
            <a:r>
              <a:rPr b="1" lang="en" sz="1800"/>
              <a:t>Experiment:</a:t>
            </a:r>
            <a:endParaRPr b="1" sz="1800"/>
          </a:p>
          <a:p>
            <a:pPr indent="-342900" lvl="2" marL="1371600" rtl="0">
              <a:spcBef>
                <a:spcPts val="0"/>
              </a:spcBef>
              <a:spcAft>
                <a:spcPts val="0"/>
              </a:spcAft>
              <a:buSzPts val="1800"/>
              <a:buChar char="-"/>
            </a:pPr>
            <a:r>
              <a:rPr lang="en" sz="1800"/>
              <a:t>Test executed on two different machines</a:t>
            </a:r>
            <a:endParaRPr sz="1800"/>
          </a:p>
          <a:p>
            <a:pPr indent="-342900" lvl="3" marL="1828800" rtl="0">
              <a:spcBef>
                <a:spcPts val="0"/>
              </a:spcBef>
              <a:spcAft>
                <a:spcPts val="0"/>
              </a:spcAft>
              <a:buSzPts val="1800"/>
              <a:buChar char="-"/>
            </a:pPr>
            <a:r>
              <a:rPr lang="en" sz="1800"/>
              <a:t>Modern Processor ⇒ Intel core i7 – 2630QM </a:t>
            </a:r>
            <a:endParaRPr sz="1800"/>
          </a:p>
          <a:p>
            <a:pPr indent="-342900" lvl="3" marL="1828800" rtl="0">
              <a:spcBef>
                <a:spcPts val="0"/>
              </a:spcBef>
              <a:spcAft>
                <a:spcPts val="0"/>
              </a:spcAft>
              <a:buSzPts val="1800"/>
              <a:buChar char="-"/>
            </a:pPr>
            <a:r>
              <a:rPr lang="en" sz="1800"/>
              <a:t>Older Processor 	   ⇒ Intel P4</a:t>
            </a:r>
            <a:endParaRPr sz="1800"/>
          </a:p>
          <a:p>
            <a:pPr indent="-342900" lvl="2" marL="1371600" rtl="0">
              <a:spcBef>
                <a:spcPts val="0"/>
              </a:spcBef>
              <a:spcAft>
                <a:spcPts val="0"/>
              </a:spcAft>
              <a:buSzPts val="1800"/>
              <a:buChar char="-"/>
            </a:pPr>
            <a:r>
              <a:rPr lang="en" sz="1800"/>
              <a:t>Compiled SPEC CPU2006 Integer Suite using O1, O2, O3, and mtune </a:t>
            </a:r>
            <a:r>
              <a:rPr lang="en" sz="1800"/>
              <a:t>optimizations</a:t>
            </a:r>
            <a:endParaRPr sz="1800"/>
          </a:p>
          <a:p>
            <a:pPr indent="-342900" lvl="2" marL="1371600" rtl="0">
              <a:spcBef>
                <a:spcPts val="0"/>
              </a:spcBef>
              <a:spcAft>
                <a:spcPts val="0"/>
              </a:spcAft>
              <a:buSzPts val="1800"/>
              <a:buChar char="-"/>
            </a:pPr>
            <a:r>
              <a:rPr lang="en" sz="1800"/>
              <a:t>Calculated geometric mean of all workload speedups to determine best optimization level</a:t>
            </a:r>
            <a:endParaRPr sz="1800"/>
          </a:p>
          <a:p>
            <a:pPr indent="0" lvl="0" marL="914400">
              <a:spcBef>
                <a:spcPts val="1600"/>
              </a:spcBef>
              <a:spcAft>
                <a:spcPts val="16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Shape 411"/>
          <p:cNvSpPr txBox="1"/>
          <p:nvPr>
            <p:ph type="title"/>
          </p:nvPr>
        </p:nvSpPr>
        <p:spPr>
          <a:xfrm>
            <a:off x="311700" y="315925"/>
            <a:ext cx="33018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Motivation Cont.</a:t>
            </a:r>
            <a:endParaRPr/>
          </a:p>
        </p:txBody>
      </p:sp>
      <p:sp>
        <p:nvSpPr>
          <p:cNvPr id="412" name="Shape 412"/>
          <p:cNvSpPr txBox="1"/>
          <p:nvPr>
            <p:ph idx="1" type="body"/>
          </p:nvPr>
        </p:nvSpPr>
        <p:spPr>
          <a:xfrm>
            <a:off x="228300" y="1034900"/>
            <a:ext cx="4284900" cy="38967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a:t>Results:</a:t>
            </a:r>
            <a:endParaRPr b="1"/>
          </a:p>
          <a:p>
            <a:pPr indent="-342900" lvl="1" marL="914400" rtl="0">
              <a:spcBef>
                <a:spcPts val="0"/>
              </a:spcBef>
              <a:spcAft>
                <a:spcPts val="0"/>
              </a:spcAft>
              <a:buSzPts val="1800"/>
              <a:buChar char="-"/>
            </a:pPr>
            <a:r>
              <a:rPr lang="en" sz="1800"/>
              <a:t>As expected, a big speedup was seen when using O3</a:t>
            </a:r>
            <a:endParaRPr sz="1800"/>
          </a:p>
          <a:p>
            <a:pPr indent="-342900" lvl="1" marL="914400" rtl="0">
              <a:spcBef>
                <a:spcPts val="0"/>
              </a:spcBef>
              <a:spcAft>
                <a:spcPts val="0"/>
              </a:spcAft>
              <a:buSzPts val="1800"/>
              <a:buChar char="-"/>
            </a:pPr>
            <a:r>
              <a:rPr lang="en" sz="1800"/>
              <a:t>mtune + O3 for the more modern processor did not yield the expected speed up</a:t>
            </a:r>
            <a:endParaRPr sz="1800"/>
          </a:p>
          <a:p>
            <a:pPr indent="-342900" lvl="1" marL="914400" rtl="0">
              <a:spcBef>
                <a:spcPts val="0"/>
              </a:spcBef>
              <a:spcAft>
                <a:spcPts val="0"/>
              </a:spcAft>
              <a:buSzPts val="1800"/>
              <a:buChar char="-"/>
            </a:pPr>
            <a:r>
              <a:rPr lang="en" sz="1800"/>
              <a:t>Biggest factor = Major page faults</a:t>
            </a:r>
            <a:endParaRPr sz="1800"/>
          </a:p>
          <a:p>
            <a:pPr indent="0" lvl="0" marL="914400" rtl="0">
              <a:spcBef>
                <a:spcPts val="1600"/>
              </a:spcBef>
              <a:spcAft>
                <a:spcPts val="0"/>
              </a:spcAft>
              <a:buClr>
                <a:schemeClr val="dk1"/>
              </a:buClr>
              <a:buSzPts val="1100"/>
              <a:buFont typeface="Arial"/>
              <a:buNone/>
            </a:pPr>
            <a:r>
              <a:t/>
            </a:r>
            <a:endParaRPr sz="1400"/>
          </a:p>
          <a:p>
            <a:pPr indent="0" lvl="0" marL="0">
              <a:spcBef>
                <a:spcPts val="1600"/>
              </a:spcBef>
              <a:spcAft>
                <a:spcPts val="1600"/>
              </a:spcAft>
              <a:buNone/>
            </a:pPr>
            <a:r>
              <a:t/>
            </a:r>
            <a:endParaRPr/>
          </a:p>
        </p:txBody>
      </p:sp>
      <p:pic>
        <p:nvPicPr>
          <p:cNvPr id="413" name="Shape 413"/>
          <p:cNvPicPr preferRelativeResize="0"/>
          <p:nvPr/>
        </p:nvPicPr>
        <p:blipFill>
          <a:blip r:embed="rId3">
            <a:alphaModFix/>
          </a:blip>
          <a:stretch>
            <a:fillRect/>
          </a:stretch>
        </p:blipFill>
        <p:spPr>
          <a:xfrm>
            <a:off x="4647050" y="226525"/>
            <a:ext cx="4242600" cy="454806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Shape 4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Future/Project Plans</a:t>
            </a:r>
            <a:endParaRPr/>
          </a:p>
        </p:txBody>
      </p:sp>
      <p:sp>
        <p:nvSpPr>
          <p:cNvPr id="419" name="Shape 41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a:t>Goals:</a:t>
            </a:r>
            <a:endParaRPr b="1"/>
          </a:p>
          <a:p>
            <a:pPr indent="-317500" lvl="1" marL="914400" rtl="0">
              <a:spcBef>
                <a:spcPts val="0"/>
              </a:spcBef>
              <a:spcAft>
                <a:spcPts val="0"/>
              </a:spcAft>
              <a:buSzPts val="1400"/>
              <a:buChar char="-"/>
            </a:pPr>
            <a:r>
              <a:rPr lang="en"/>
              <a:t>How do the different optimizations perform on different systems?</a:t>
            </a:r>
            <a:endParaRPr/>
          </a:p>
          <a:p>
            <a:pPr indent="-317500" lvl="2" marL="1371600" rtl="0">
              <a:spcBef>
                <a:spcPts val="0"/>
              </a:spcBef>
              <a:spcAft>
                <a:spcPts val="0"/>
              </a:spcAft>
              <a:buSzPts val="1400"/>
              <a:buChar char="-"/>
            </a:pPr>
            <a:r>
              <a:rPr lang="en"/>
              <a:t>Heracles: 	</a:t>
            </a:r>
            <a:r>
              <a:rPr lang="en"/>
              <a:t>Intel Xeon E5-2650v4 Processors</a:t>
            </a:r>
            <a:endParaRPr/>
          </a:p>
          <a:p>
            <a:pPr indent="-317500" lvl="2" marL="1371600" rtl="0">
              <a:spcBef>
                <a:spcPts val="0"/>
              </a:spcBef>
              <a:spcAft>
                <a:spcPts val="0"/>
              </a:spcAft>
              <a:buSzPts val="1400"/>
              <a:buChar char="-"/>
            </a:pPr>
            <a:r>
              <a:rPr lang="en"/>
              <a:t>Hydra: 	AMD Opteron 2427 Processors</a:t>
            </a:r>
            <a:endParaRPr/>
          </a:p>
          <a:p>
            <a:pPr indent="-317500" lvl="1" marL="914400" rtl="0">
              <a:spcBef>
                <a:spcPts val="0"/>
              </a:spcBef>
              <a:spcAft>
                <a:spcPts val="0"/>
              </a:spcAft>
              <a:buSzPts val="1400"/>
              <a:buChar char="-"/>
            </a:pPr>
            <a:r>
              <a:rPr lang="en"/>
              <a:t>Analyze the resulting</a:t>
            </a:r>
            <a:endParaRPr/>
          </a:p>
          <a:p>
            <a:pPr indent="-317500" lvl="2" marL="1371600" rtl="0">
              <a:spcBef>
                <a:spcPts val="0"/>
              </a:spcBef>
              <a:spcAft>
                <a:spcPts val="0"/>
              </a:spcAft>
              <a:buSzPts val="1400"/>
              <a:buChar char="-"/>
            </a:pPr>
            <a:r>
              <a:rPr lang="en"/>
              <a:t>Number of page faults</a:t>
            </a:r>
            <a:endParaRPr/>
          </a:p>
          <a:p>
            <a:pPr indent="-317500" lvl="2" marL="1371600" rtl="0">
              <a:spcBef>
                <a:spcPts val="0"/>
              </a:spcBef>
              <a:spcAft>
                <a:spcPts val="0"/>
              </a:spcAft>
              <a:buSzPts val="1400"/>
              <a:buChar char="-"/>
            </a:pPr>
            <a:r>
              <a:rPr lang="en"/>
              <a:t>Number</a:t>
            </a:r>
            <a:r>
              <a:rPr lang="en"/>
              <a:t> of cache misses</a:t>
            </a:r>
            <a:endParaRPr/>
          </a:p>
          <a:p>
            <a:pPr indent="-317500" lvl="2" marL="1371600" rtl="0">
              <a:spcBef>
                <a:spcPts val="0"/>
              </a:spcBef>
              <a:spcAft>
                <a:spcPts val="0"/>
              </a:spcAft>
              <a:buSzPts val="1400"/>
              <a:buChar char="-"/>
            </a:pPr>
            <a:r>
              <a:rPr lang="en"/>
              <a:t>Compilation time</a:t>
            </a:r>
            <a:endParaRPr/>
          </a:p>
          <a:p>
            <a:pPr indent="-317500" lvl="2" marL="1371600" rtl="0">
              <a:spcBef>
                <a:spcPts val="0"/>
              </a:spcBef>
              <a:spcAft>
                <a:spcPts val="0"/>
              </a:spcAft>
              <a:buSzPts val="1400"/>
              <a:buChar char="-"/>
            </a:pPr>
            <a:r>
              <a:rPr lang="en"/>
              <a:t>Total memory usage</a:t>
            </a:r>
            <a:endParaRPr/>
          </a:p>
          <a:p>
            <a:pPr indent="-317500" lvl="2" marL="1371600" rtl="0">
              <a:spcBef>
                <a:spcPts val="0"/>
              </a:spcBef>
              <a:spcAft>
                <a:spcPts val="0"/>
              </a:spcAft>
              <a:buSzPts val="1400"/>
              <a:buChar char="-"/>
            </a:pPr>
            <a:r>
              <a:rPr lang="en"/>
              <a:t>Code size</a:t>
            </a:r>
            <a:endParaRPr/>
          </a:p>
          <a:p>
            <a:pPr indent="-317500" lvl="2" marL="1371600" rtl="0">
              <a:spcBef>
                <a:spcPts val="0"/>
              </a:spcBef>
              <a:spcAft>
                <a:spcPts val="0"/>
              </a:spcAft>
              <a:buSzPts val="1400"/>
              <a:buChar char="-"/>
            </a:pPr>
            <a:r>
              <a:rPr lang="en"/>
              <a:t>Program execution time</a:t>
            </a:r>
            <a:endParaRPr/>
          </a:p>
          <a:p>
            <a:pPr indent="0" lvl="0" marL="0" rtl="0">
              <a:spcBef>
                <a:spcPts val="1600"/>
              </a:spcBef>
              <a:spcAft>
                <a:spcPts val="16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Shape 4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Future/Project Plans</a:t>
            </a:r>
            <a:endParaRPr/>
          </a:p>
        </p:txBody>
      </p:sp>
      <p:sp>
        <p:nvSpPr>
          <p:cNvPr id="425" name="Shape 425"/>
          <p:cNvSpPr txBox="1"/>
          <p:nvPr>
            <p:ph idx="1" type="body"/>
          </p:nvPr>
        </p:nvSpPr>
        <p:spPr>
          <a:xfrm>
            <a:off x="311700" y="1225225"/>
            <a:ext cx="8520600" cy="3588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a:t>Experiment:</a:t>
            </a:r>
            <a:endParaRPr b="1"/>
          </a:p>
          <a:p>
            <a:pPr indent="-317500" lvl="1" marL="914400" rtl="0">
              <a:spcBef>
                <a:spcPts val="0"/>
              </a:spcBef>
              <a:spcAft>
                <a:spcPts val="0"/>
              </a:spcAft>
              <a:buSzPts val="1400"/>
              <a:buChar char="-"/>
            </a:pPr>
            <a:r>
              <a:rPr lang="en"/>
              <a:t>Use built in Linux tools for analysis</a:t>
            </a:r>
            <a:endParaRPr/>
          </a:p>
          <a:p>
            <a:pPr indent="-317500" lvl="2" marL="1371600" rtl="0">
              <a:spcBef>
                <a:spcPts val="0"/>
              </a:spcBef>
              <a:spcAft>
                <a:spcPts val="0"/>
              </a:spcAft>
              <a:buSzPts val="1400"/>
              <a:buChar char="-"/>
            </a:pPr>
            <a:r>
              <a:rPr lang="en"/>
              <a:t>time</a:t>
            </a:r>
            <a:endParaRPr/>
          </a:p>
          <a:p>
            <a:pPr indent="-317500" lvl="2" marL="1371600" rtl="0">
              <a:spcBef>
                <a:spcPts val="0"/>
              </a:spcBef>
              <a:spcAft>
                <a:spcPts val="0"/>
              </a:spcAft>
              <a:buSzPts val="1400"/>
              <a:buChar char="-"/>
            </a:pPr>
            <a:r>
              <a:rPr lang="en"/>
              <a:t>perf</a:t>
            </a:r>
            <a:endParaRPr/>
          </a:p>
          <a:p>
            <a:pPr indent="-317500" lvl="1" marL="914400" rtl="0">
              <a:spcBef>
                <a:spcPts val="0"/>
              </a:spcBef>
              <a:spcAft>
                <a:spcPts val="0"/>
              </a:spcAft>
              <a:buSzPts val="1400"/>
              <a:buChar char="-"/>
            </a:pPr>
            <a:r>
              <a:rPr lang="en"/>
              <a:t>Tests will be scoped to a certain class of programs and executed against O1, O2, O3, Os, and mtune compiler optimizations</a:t>
            </a:r>
            <a:endParaRPr/>
          </a:p>
          <a:p>
            <a:pPr indent="-317500" lvl="1" marL="914400" rtl="0">
              <a:spcBef>
                <a:spcPts val="0"/>
              </a:spcBef>
              <a:spcAft>
                <a:spcPts val="0"/>
              </a:spcAft>
              <a:buSzPts val="1400"/>
              <a:buChar char="-"/>
            </a:pPr>
            <a:r>
              <a:rPr lang="en"/>
              <a:t>Tests will be executed on both Hydra and Heracles systems</a:t>
            </a:r>
            <a:endParaRPr/>
          </a:p>
          <a:p>
            <a:pPr indent="-342900" lvl="0" marL="457200" rtl="0">
              <a:spcBef>
                <a:spcPts val="0"/>
              </a:spcBef>
              <a:spcAft>
                <a:spcPts val="0"/>
              </a:spcAft>
              <a:buSzPts val="1800"/>
              <a:buChar char="-"/>
            </a:pPr>
            <a:r>
              <a:rPr b="1" lang="en"/>
              <a:t>Expected Results:</a:t>
            </a:r>
            <a:endParaRPr b="1"/>
          </a:p>
          <a:p>
            <a:pPr indent="-317500" lvl="1" marL="914400" marR="0" rtl="0" algn="l">
              <a:lnSpc>
                <a:spcPct val="115000"/>
              </a:lnSpc>
              <a:spcBef>
                <a:spcPts val="0"/>
              </a:spcBef>
              <a:spcAft>
                <a:spcPts val="0"/>
              </a:spcAft>
              <a:buSzPts val="1400"/>
              <a:buChar char="-"/>
            </a:pPr>
            <a:r>
              <a:rPr lang="en"/>
              <a:t>O3 optimization will result in the fastest execution time for most programs</a:t>
            </a:r>
            <a:endParaRPr/>
          </a:p>
          <a:p>
            <a:pPr indent="-317500" lvl="1" marL="914400" marR="0" rtl="0" algn="l">
              <a:lnSpc>
                <a:spcPct val="115000"/>
              </a:lnSpc>
              <a:spcBef>
                <a:spcPts val="0"/>
              </a:spcBef>
              <a:spcAft>
                <a:spcPts val="0"/>
              </a:spcAft>
              <a:buSzPts val="1400"/>
              <a:buChar char="-"/>
            </a:pPr>
            <a:r>
              <a:rPr lang="en"/>
              <a:t>The use of mtune will result in only moderate speedup gains for both systems</a:t>
            </a:r>
            <a:endParaRPr/>
          </a:p>
          <a:p>
            <a:pPr indent="-317500" lvl="1" marL="914400" rtl="0">
              <a:spcBef>
                <a:spcPts val="0"/>
              </a:spcBef>
              <a:spcAft>
                <a:spcPts val="0"/>
              </a:spcAft>
              <a:buSzPts val="1400"/>
              <a:buChar char="-"/>
            </a:pPr>
            <a:r>
              <a:rPr lang="en"/>
              <a:t>The higher the number of compiler optimizations, the longer the compilation will take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Shape 430"/>
          <p:cNvSpPr txBox="1"/>
          <p:nvPr>
            <p:ph type="title"/>
          </p:nvPr>
        </p:nvSpPr>
        <p:spPr>
          <a:xfrm>
            <a:off x="311700" y="1085850"/>
            <a:ext cx="3153000" cy="1232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6500"/>
              <a:t>Question</a:t>
            </a:r>
            <a:r>
              <a:rPr lang="en" sz="6500"/>
              <a:t>s?</a:t>
            </a:r>
            <a:endParaRPr sz="6500"/>
          </a:p>
        </p:txBody>
      </p:sp>
      <p:pic>
        <p:nvPicPr>
          <p:cNvPr id="431" name="Shape 431"/>
          <p:cNvPicPr preferRelativeResize="0"/>
          <p:nvPr/>
        </p:nvPicPr>
        <p:blipFill>
          <a:blip r:embed="rId3">
            <a:alphaModFix/>
          </a:blip>
          <a:stretch>
            <a:fillRect/>
          </a:stretch>
        </p:blipFill>
        <p:spPr>
          <a:xfrm rot="-2700004">
            <a:off x="6300833" y="-71229"/>
            <a:ext cx="6632208" cy="859680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Shape 43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References</a:t>
            </a:r>
            <a:endParaRPr/>
          </a:p>
        </p:txBody>
      </p:sp>
      <p:sp>
        <p:nvSpPr>
          <p:cNvPr id="437" name="Shape 43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292100" lvl="0" marL="457200" rtl="0">
              <a:lnSpc>
                <a:spcPct val="115000"/>
              </a:lnSpc>
              <a:spcBef>
                <a:spcPts val="1000"/>
              </a:spcBef>
              <a:spcAft>
                <a:spcPts val="0"/>
              </a:spcAft>
              <a:buClr>
                <a:srgbClr val="353744"/>
              </a:buClr>
              <a:buSzPts val="1000"/>
              <a:buFont typeface="Proxima Nova"/>
              <a:buAutoNum type="arabicPeriod"/>
            </a:pPr>
            <a:r>
              <a:rPr lang="en" sz="1000">
                <a:solidFill>
                  <a:srgbClr val="353744"/>
                </a:solidFill>
                <a:latin typeface="Proxima Nova"/>
                <a:ea typeface="Proxima Nova"/>
                <a:cs typeface="Proxima Nova"/>
                <a:sym typeface="Proxima Nova"/>
              </a:rPr>
              <a:t>R. D. Escobar, A. R. Angula, and M. Corsi, “Evaluation of GCC Optimization Parameters”, in </a:t>
            </a:r>
            <a:r>
              <a:rPr i="1" lang="en" sz="1000">
                <a:solidFill>
                  <a:srgbClr val="353744"/>
                </a:solidFill>
                <a:latin typeface="Proxima Nova"/>
                <a:ea typeface="Proxima Nova"/>
                <a:cs typeface="Proxima Nova"/>
                <a:sym typeface="Proxima Nova"/>
              </a:rPr>
              <a:t>Ing. USBMed,</a:t>
            </a:r>
            <a:r>
              <a:rPr lang="en" sz="1000">
                <a:solidFill>
                  <a:srgbClr val="353744"/>
                </a:solidFill>
                <a:latin typeface="Proxima Nova"/>
                <a:ea typeface="Proxima Nova"/>
                <a:cs typeface="Proxima Nova"/>
                <a:sym typeface="Proxima Nova"/>
              </a:rPr>
              <a:t> Vol. 3, No.2, 2012, pp. 31-39. [Online]. Available: </a:t>
            </a:r>
            <a:r>
              <a:rPr lang="en" sz="1000" u="sng">
                <a:solidFill>
                  <a:schemeClr val="hlink"/>
                </a:solidFill>
                <a:latin typeface="Proxima Nova"/>
                <a:ea typeface="Proxima Nova"/>
                <a:cs typeface="Proxima Nova"/>
                <a:sym typeface="Proxima Nova"/>
                <a:hlinkClick r:id="rId3"/>
              </a:rPr>
              <a:t>http://web.usbmed.edu.co/usbmed/fing/v3n2/v3n2a4.pdf</a:t>
            </a:r>
            <a:r>
              <a:rPr lang="en" sz="1000">
                <a:solidFill>
                  <a:srgbClr val="353744"/>
                </a:solidFill>
                <a:latin typeface="Proxima Nova"/>
                <a:ea typeface="Proxima Nova"/>
                <a:cs typeface="Proxima Nova"/>
                <a:sym typeface="Proxima Nova"/>
              </a:rPr>
              <a:t>.</a:t>
            </a:r>
            <a:endParaRPr sz="1000">
              <a:solidFill>
                <a:srgbClr val="353744"/>
              </a:solidFill>
              <a:latin typeface="Proxima Nova"/>
              <a:ea typeface="Proxima Nova"/>
              <a:cs typeface="Proxima Nova"/>
              <a:sym typeface="Proxima Nova"/>
            </a:endParaRPr>
          </a:p>
          <a:p>
            <a:pPr indent="-292100" lvl="0" marL="457200" rtl="0">
              <a:lnSpc>
                <a:spcPct val="115000"/>
              </a:lnSpc>
              <a:spcBef>
                <a:spcPts val="0"/>
              </a:spcBef>
              <a:spcAft>
                <a:spcPts val="0"/>
              </a:spcAft>
              <a:buClr>
                <a:srgbClr val="353744"/>
              </a:buClr>
              <a:buSzPts val="1000"/>
              <a:buFont typeface="Proxima Nova"/>
              <a:buAutoNum type="arabicPeriod"/>
            </a:pPr>
            <a:r>
              <a:rPr lang="en" sz="1000">
                <a:solidFill>
                  <a:srgbClr val="353744"/>
                </a:solidFill>
                <a:latin typeface="Proxima Nova"/>
                <a:ea typeface="Proxima Nova"/>
                <a:cs typeface="Proxima Nova"/>
                <a:sym typeface="Proxima Nova"/>
              </a:rPr>
              <a:t>J. Pallister, S. Hollis, and J. Bennett, “Identifying Compiler Options to Minimise Energy Consumption for Embedded Platforms,” Department of Computer Science, University of Bristol, UK. 2013. [Online]. Available: </a:t>
            </a:r>
            <a:r>
              <a:rPr lang="en" sz="1000" u="sng">
                <a:solidFill>
                  <a:schemeClr val="hlink"/>
                </a:solidFill>
                <a:latin typeface="Proxima Nova"/>
                <a:ea typeface="Proxima Nova"/>
                <a:cs typeface="Proxima Nova"/>
                <a:sym typeface="Proxima Nova"/>
                <a:hlinkClick r:id="rId4"/>
              </a:rPr>
              <a:t>https://arxiv.org/pdf/1303.6485.pdf</a:t>
            </a:r>
            <a:r>
              <a:rPr lang="en" sz="1000">
                <a:solidFill>
                  <a:srgbClr val="353744"/>
                </a:solidFill>
                <a:latin typeface="Proxima Nova"/>
                <a:ea typeface="Proxima Nova"/>
                <a:cs typeface="Proxima Nova"/>
                <a:sym typeface="Proxima Nova"/>
              </a:rPr>
              <a:t>.</a:t>
            </a:r>
            <a:endParaRPr sz="1000">
              <a:solidFill>
                <a:srgbClr val="353744"/>
              </a:solidFill>
              <a:latin typeface="Proxima Nova"/>
              <a:ea typeface="Proxima Nova"/>
              <a:cs typeface="Proxima Nova"/>
              <a:sym typeface="Proxima Nova"/>
            </a:endParaRPr>
          </a:p>
          <a:p>
            <a:pPr indent="-292100" lvl="0" marL="457200" rtl="0">
              <a:lnSpc>
                <a:spcPct val="115000"/>
              </a:lnSpc>
              <a:spcBef>
                <a:spcPts val="0"/>
              </a:spcBef>
              <a:spcAft>
                <a:spcPts val="0"/>
              </a:spcAft>
              <a:buClr>
                <a:srgbClr val="353744"/>
              </a:buClr>
              <a:buSzPts val="1000"/>
              <a:buFont typeface="Proxima Nova"/>
              <a:buAutoNum type="arabicPeriod"/>
            </a:pPr>
            <a:r>
              <a:rPr lang="en" sz="1000">
                <a:solidFill>
                  <a:srgbClr val="353744"/>
                </a:solidFill>
                <a:latin typeface="Proxima Nova"/>
                <a:ea typeface="Proxima Nova"/>
                <a:cs typeface="Proxima Nova"/>
                <a:sym typeface="Proxima Nova"/>
              </a:rPr>
              <a:t>Z. Pan and R. Eigenmann, “Fast and Effective Orchestration of Compiler Optimizations for Automatic Performance Tuning,” </a:t>
            </a:r>
            <a:r>
              <a:rPr i="1" lang="en" sz="1000">
                <a:solidFill>
                  <a:srgbClr val="353744"/>
                </a:solidFill>
                <a:latin typeface="Proxima Nova"/>
                <a:ea typeface="Proxima Nova"/>
                <a:cs typeface="Proxima Nova"/>
                <a:sym typeface="Proxima Nova"/>
              </a:rPr>
              <a:t>Proceedings of the International Symposium on Code Generation and Optimization. </a:t>
            </a:r>
            <a:r>
              <a:rPr lang="en" sz="1000">
                <a:solidFill>
                  <a:srgbClr val="353744"/>
                </a:solidFill>
                <a:latin typeface="Proxima Nova"/>
                <a:ea typeface="Proxima Nova"/>
                <a:cs typeface="Proxima Nova"/>
                <a:sym typeface="Proxima Nova"/>
              </a:rPr>
              <a:t>2006.</a:t>
            </a:r>
            <a:endParaRPr sz="1000">
              <a:solidFill>
                <a:srgbClr val="353744"/>
              </a:solidFill>
              <a:latin typeface="Proxima Nova"/>
              <a:ea typeface="Proxima Nova"/>
              <a:cs typeface="Proxima Nova"/>
              <a:sym typeface="Proxima Nova"/>
            </a:endParaRPr>
          </a:p>
          <a:p>
            <a:pPr indent="-292100" lvl="0" marL="457200" rtl="0">
              <a:lnSpc>
                <a:spcPct val="115000"/>
              </a:lnSpc>
              <a:spcBef>
                <a:spcPts val="0"/>
              </a:spcBef>
              <a:spcAft>
                <a:spcPts val="0"/>
              </a:spcAft>
              <a:buClr>
                <a:srgbClr val="353744"/>
              </a:buClr>
              <a:buSzPts val="1000"/>
              <a:buFont typeface="Proxima Nova"/>
              <a:buAutoNum type="arabicPeriod"/>
            </a:pPr>
            <a:r>
              <a:rPr lang="en" sz="1000">
                <a:solidFill>
                  <a:srgbClr val="353744"/>
                </a:solidFill>
                <a:latin typeface="Proxima Nova"/>
                <a:ea typeface="Proxima Nova"/>
                <a:cs typeface="Proxima Nova"/>
                <a:sym typeface="Proxima Nova"/>
              </a:rPr>
              <a:t>J. Kaur and A. Kaur, “Role of Compiler in Computer Architecture,” </a:t>
            </a:r>
            <a:r>
              <a:rPr i="1" lang="en" sz="1000">
                <a:solidFill>
                  <a:srgbClr val="353744"/>
                </a:solidFill>
                <a:latin typeface="Proxima Nova"/>
                <a:ea typeface="Proxima Nova"/>
                <a:cs typeface="Proxima Nova"/>
                <a:sym typeface="Proxima Nova"/>
              </a:rPr>
              <a:t>International Journal of Engineering Research and General Science</a:t>
            </a:r>
            <a:r>
              <a:rPr lang="en" sz="1000">
                <a:solidFill>
                  <a:srgbClr val="353744"/>
                </a:solidFill>
                <a:latin typeface="Proxima Nova"/>
                <a:ea typeface="Proxima Nova"/>
                <a:cs typeface="Proxima Nova"/>
                <a:sym typeface="Proxima Nova"/>
              </a:rPr>
              <a:t>, Vol. 4, Issue 4, 2015, pp. 247-254. [Online]. Available: </a:t>
            </a:r>
            <a:r>
              <a:rPr lang="en" sz="1000" u="sng">
                <a:solidFill>
                  <a:schemeClr val="hlink"/>
                </a:solidFill>
                <a:latin typeface="Proxima Nova"/>
                <a:ea typeface="Proxima Nova"/>
                <a:cs typeface="Proxima Nova"/>
                <a:sym typeface="Proxima Nova"/>
                <a:hlinkClick r:id="rId5"/>
              </a:rPr>
              <a:t>http://pnrsolution.org/Datacenter/Vol4/Issue3/33.pdf</a:t>
            </a:r>
            <a:r>
              <a:rPr lang="en" sz="1000">
                <a:solidFill>
                  <a:srgbClr val="353744"/>
                </a:solidFill>
                <a:latin typeface="Proxima Nova"/>
                <a:ea typeface="Proxima Nova"/>
                <a:cs typeface="Proxima Nova"/>
                <a:sym typeface="Proxima Nova"/>
              </a:rPr>
              <a:t>.</a:t>
            </a:r>
            <a:endParaRPr sz="1000">
              <a:solidFill>
                <a:srgbClr val="353744"/>
              </a:solidFill>
              <a:latin typeface="Proxima Nova"/>
              <a:ea typeface="Proxima Nova"/>
              <a:cs typeface="Proxima Nova"/>
              <a:sym typeface="Proxima Nova"/>
            </a:endParaRPr>
          </a:p>
          <a:p>
            <a:pPr indent="-292100" lvl="0" marL="457200" rtl="0">
              <a:lnSpc>
                <a:spcPct val="115000"/>
              </a:lnSpc>
              <a:spcBef>
                <a:spcPts val="0"/>
              </a:spcBef>
              <a:spcAft>
                <a:spcPts val="0"/>
              </a:spcAft>
              <a:buClr>
                <a:srgbClr val="353744"/>
              </a:buClr>
              <a:buSzPts val="1000"/>
              <a:buFont typeface="Proxima Nova"/>
              <a:buAutoNum type="arabicPeriod"/>
            </a:pPr>
            <a:r>
              <a:rPr lang="en" sz="1000">
                <a:solidFill>
                  <a:srgbClr val="353744"/>
                </a:solidFill>
                <a:latin typeface="Proxima Nova"/>
                <a:ea typeface="Proxima Nova"/>
                <a:cs typeface="Proxima Nova"/>
                <a:sym typeface="Proxima Nova"/>
              </a:rPr>
              <a:t>Jones, M. (2005). Optimization in GCC. [online] linuxjournal. Available at:</a:t>
            </a:r>
            <a:r>
              <a:rPr lang="en" sz="1000">
                <a:solidFill>
                  <a:srgbClr val="666666"/>
                </a:solidFill>
                <a:highlight>
                  <a:srgbClr val="FFFFFF"/>
                </a:highlight>
              </a:rPr>
              <a:t> </a:t>
            </a:r>
            <a:r>
              <a:rPr lang="en" sz="1000" u="sng">
                <a:solidFill>
                  <a:schemeClr val="hlink"/>
                </a:solidFill>
                <a:highlight>
                  <a:srgbClr val="FFFFFF"/>
                </a:highlight>
                <a:hlinkClick r:id="rId6"/>
              </a:rPr>
              <a:t>http://www.linuxjournal.com/article/7269?page=0,0</a:t>
            </a:r>
            <a:r>
              <a:rPr lang="en" sz="1000">
                <a:solidFill>
                  <a:srgbClr val="666666"/>
                </a:solidFill>
                <a:highlight>
                  <a:srgbClr val="FFFFFF"/>
                </a:highlight>
              </a:rPr>
              <a:t>.</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The GCC Compiler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Shape 8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GCC</a:t>
            </a:r>
            <a:endParaRPr/>
          </a:p>
        </p:txBody>
      </p:sp>
      <p:sp>
        <p:nvSpPr>
          <p:cNvPr id="90" name="Shape 90"/>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Big Kahuna</a:t>
            </a:r>
            <a:endParaRPr/>
          </a:p>
        </p:txBody>
      </p:sp>
      <p:sp>
        <p:nvSpPr>
          <p:cNvPr id="91" name="Shape 9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spcBef>
                <a:spcPts val="0"/>
              </a:spcBef>
              <a:spcAft>
                <a:spcPts val="0"/>
              </a:spcAft>
              <a:buSzPts val="1800"/>
              <a:buChar char="●"/>
            </a:pPr>
            <a:r>
              <a:rPr lang="en"/>
              <a:t>Widely-used</a:t>
            </a:r>
            <a:endParaRPr/>
          </a:p>
          <a:p>
            <a:pPr indent="-342900" lvl="0" marL="457200" rtl="0">
              <a:spcBef>
                <a:spcPts val="1600"/>
              </a:spcBef>
              <a:spcAft>
                <a:spcPts val="0"/>
              </a:spcAft>
              <a:buSzPts val="1800"/>
              <a:buChar char="●"/>
            </a:pPr>
            <a:r>
              <a:rPr lang="en"/>
              <a:t>7 levels of optimization</a:t>
            </a:r>
            <a:endParaRPr/>
          </a:p>
          <a:p>
            <a:pPr indent="-317500" lvl="1" marL="914400">
              <a:spcBef>
                <a:spcPts val="1600"/>
              </a:spcBef>
              <a:spcAft>
                <a:spcPts val="0"/>
              </a:spcAft>
              <a:buSzPts val="1400"/>
              <a:buChar char="○"/>
            </a:pPr>
            <a:r>
              <a:rPr lang="en"/>
              <a:t>3 main ones: O1, O2, O3</a:t>
            </a:r>
            <a:endParaRPr/>
          </a:p>
          <a:p>
            <a:pPr indent="-342900" lvl="0" marL="457200" rtl="0">
              <a:spcBef>
                <a:spcPts val="1600"/>
              </a:spcBef>
              <a:spcAft>
                <a:spcPts val="1600"/>
              </a:spcAft>
              <a:buSzPts val="1800"/>
              <a:buChar char="●"/>
            </a:pPr>
            <a:r>
              <a:rPr lang="en"/>
              <a:t>Machine-specific options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O0: The default</a:t>
            </a:r>
            <a:endParaRPr/>
          </a:p>
        </p:txBody>
      </p:sp>
      <p:sp>
        <p:nvSpPr>
          <p:cNvPr id="97" name="Shape 97"/>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No Optimization</a:t>
            </a:r>
            <a:endParaRPr sz="2000"/>
          </a:p>
          <a:p>
            <a:pPr indent="-355600" lvl="0" marL="457200" rtl="0">
              <a:spcBef>
                <a:spcPts val="0"/>
              </a:spcBef>
              <a:spcAft>
                <a:spcPts val="0"/>
              </a:spcAft>
              <a:buSzPts val="2000"/>
              <a:buChar char="-"/>
            </a:pPr>
            <a:r>
              <a:rPr lang="en" sz="2000"/>
              <a:t>No rearrangement </a:t>
            </a:r>
            <a:endParaRPr b="1" sz="2000"/>
          </a:p>
          <a:p>
            <a:pPr indent="-355600" lvl="0" marL="457200" rtl="0">
              <a:spcBef>
                <a:spcPts val="0"/>
              </a:spcBef>
              <a:spcAft>
                <a:spcPts val="0"/>
              </a:spcAft>
              <a:buSzPts val="2000"/>
              <a:buChar char="-"/>
            </a:pPr>
            <a:r>
              <a:rPr lang="en" sz="2000"/>
              <a:t>Useful while debugging a program.</a:t>
            </a:r>
            <a:endParaRPr sz="2000"/>
          </a:p>
          <a:p>
            <a:pPr indent="0" lvl="0" marL="0">
              <a:spcBef>
                <a:spcPts val="1600"/>
              </a:spcBef>
              <a:spcAft>
                <a:spcPts val="0"/>
              </a:spcAft>
              <a:buNone/>
            </a:pPr>
            <a:r>
              <a:t/>
            </a:r>
            <a:endParaRPr sz="2000"/>
          </a:p>
          <a:p>
            <a:pPr indent="0" lvl="0" marL="0" rtl="0">
              <a:spcBef>
                <a:spcPts val="1600"/>
              </a:spcBef>
              <a:spcAft>
                <a:spcPts val="0"/>
              </a:spcAft>
              <a:buNone/>
            </a:pPr>
            <a:r>
              <a:t/>
            </a:r>
            <a:endParaRPr b="1" sz="2000"/>
          </a:p>
          <a:p>
            <a:pPr indent="0" lvl="0" marL="0" rtl="0">
              <a:spcBef>
                <a:spcPts val="1600"/>
              </a:spcBef>
              <a:spcAft>
                <a:spcPts val="1600"/>
              </a:spcAft>
              <a:buNone/>
            </a:pPr>
            <a:r>
              <a:t/>
            </a:r>
            <a:endParaRPr/>
          </a:p>
        </p:txBody>
      </p:sp>
      <p:pic>
        <p:nvPicPr>
          <p:cNvPr id="98" name="Shape 98"/>
          <p:cNvPicPr preferRelativeResize="0"/>
          <p:nvPr/>
        </p:nvPicPr>
        <p:blipFill>
          <a:blip r:embed="rId3">
            <a:alphaModFix/>
          </a:blip>
          <a:stretch>
            <a:fillRect/>
          </a:stretch>
        </p:blipFill>
        <p:spPr>
          <a:xfrm>
            <a:off x="4826499" y="1051138"/>
            <a:ext cx="4056952" cy="3041224"/>
          </a:xfrm>
          <a:prstGeom prst="rect">
            <a:avLst/>
          </a:prstGeom>
          <a:noFill/>
          <a:ln>
            <a:noFill/>
          </a:ln>
        </p:spPr>
      </p:pic>
      <p:sp>
        <p:nvSpPr>
          <p:cNvPr id="99" name="Shape 99"/>
          <p:cNvSpPr txBox="1"/>
          <p:nvPr/>
        </p:nvSpPr>
        <p:spPr>
          <a:xfrm>
            <a:off x="5263675" y="3626225"/>
            <a:ext cx="3461100" cy="64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Pete, the Unoptimized Snail: We love him, but he’s very slow</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id="104" name="Shape 104"/>
          <p:cNvPicPr preferRelativeResize="0"/>
          <p:nvPr/>
        </p:nvPicPr>
        <p:blipFill>
          <a:blip r:embed="rId3">
            <a:alphaModFix/>
          </a:blip>
          <a:stretch>
            <a:fillRect/>
          </a:stretch>
        </p:blipFill>
        <p:spPr>
          <a:xfrm>
            <a:off x="4720189" y="-180251"/>
            <a:ext cx="4803713" cy="6004649"/>
          </a:xfrm>
          <a:prstGeom prst="rect">
            <a:avLst/>
          </a:prstGeom>
          <a:noFill/>
          <a:ln>
            <a:noFill/>
          </a:ln>
        </p:spPr>
      </p:pic>
      <p:sp>
        <p:nvSpPr>
          <p:cNvPr id="105" name="Shape 10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-O1: The Basics</a:t>
            </a:r>
            <a:endParaRPr/>
          </a:p>
        </p:txBody>
      </p:sp>
      <p:sp>
        <p:nvSpPr>
          <p:cNvPr id="106" name="Shape 106"/>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Takes more time, memory than no optimizations</a:t>
            </a:r>
            <a:endParaRPr sz="2000"/>
          </a:p>
          <a:p>
            <a:pPr indent="-355600" lvl="0" marL="457200" rtl="0">
              <a:spcBef>
                <a:spcPts val="0"/>
              </a:spcBef>
              <a:spcAft>
                <a:spcPts val="0"/>
              </a:spcAft>
              <a:buSzPts val="2000"/>
              <a:buChar char="-"/>
            </a:pPr>
            <a:r>
              <a:rPr b="1" lang="en" sz="2000"/>
              <a:t>Effects:</a:t>
            </a:r>
            <a:endParaRPr b="1" sz="2000"/>
          </a:p>
          <a:p>
            <a:pPr indent="-355600" lvl="1" marL="914400" rtl="0">
              <a:spcBef>
                <a:spcPts val="0"/>
              </a:spcBef>
              <a:spcAft>
                <a:spcPts val="0"/>
              </a:spcAft>
              <a:buSzPts val="2000"/>
              <a:buChar char="-"/>
            </a:pPr>
            <a:r>
              <a:rPr lang="en" sz="2000"/>
              <a:t>Reduces code size</a:t>
            </a:r>
            <a:endParaRPr sz="2000"/>
          </a:p>
          <a:p>
            <a:pPr indent="-355600" lvl="1" marL="914400" rtl="0">
              <a:spcBef>
                <a:spcPts val="0"/>
              </a:spcBef>
              <a:spcAft>
                <a:spcPts val="0"/>
              </a:spcAft>
              <a:buSzPts val="2000"/>
              <a:buChar char="-"/>
            </a:pPr>
            <a:r>
              <a:rPr lang="en" sz="2000"/>
              <a:t>Reduces execution time</a:t>
            </a:r>
            <a:endParaRPr sz="2000"/>
          </a:p>
          <a:p>
            <a:pPr indent="-355600" lvl="1" marL="914400" rtl="0">
              <a:spcBef>
                <a:spcPts val="0"/>
              </a:spcBef>
              <a:spcAft>
                <a:spcPts val="0"/>
              </a:spcAft>
              <a:buSzPts val="2000"/>
              <a:buChar char="-"/>
            </a:pPr>
            <a:r>
              <a:rPr lang="en" sz="2000"/>
              <a:t>Keeps compilation time relatively low</a:t>
            </a:r>
            <a:endParaRPr sz="2000"/>
          </a:p>
          <a:p>
            <a:pPr indent="0" lvl="0" marL="0">
              <a:spcBef>
                <a:spcPts val="1600"/>
              </a:spcBef>
              <a:spcAft>
                <a:spcPts val="1600"/>
              </a:spcAft>
              <a:buNone/>
            </a:pPr>
            <a:r>
              <a:t/>
            </a:r>
            <a:endParaRPr sz="1600"/>
          </a:p>
        </p:txBody>
      </p:sp>
      <p:sp>
        <p:nvSpPr>
          <p:cNvPr id="107" name="Shape 107"/>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t>The Animal Scale of Runtime Quickness</a:t>
            </a:r>
            <a:endParaRPr b="1"/>
          </a:p>
        </p:txBody>
      </p:sp>
      <p:pic>
        <p:nvPicPr>
          <p:cNvPr id="108" name="Shape 108"/>
          <p:cNvPicPr preferRelativeResize="0"/>
          <p:nvPr/>
        </p:nvPicPr>
        <p:blipFill>
          <a:blip r:embed="rId4">
            <a:alphaModFix/>
          </a:blip>
          <a:stretch>
            <a:fillRect/>
          </a:stretch>
        </p:blipFill>
        <p:spPr>
          <a:xfrm flipH="1" rot="-673991">
            <a:off x="-447362" y="3531648"/>
            <a:ext cx="2593721" cy="21438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Shape 113"/>
          <p:cNvPicPr preferRelativeResize="0"/>
          <p:nvPr/>
        </p:nvPicPr>
        <p:blipFill>
          <a:blip r:embed="rId3">
            <a:alphaModFix/>
          </a:blip>
          <a:stretch>
            <a:fillRect/>
          </a:stretch>
        </p:blipFill>
        <p:spPr>
          <a:xfrm>
            <a:off x="4720189" y="-180251"/>
            <a:ext cx="4803713" cy="6004649"/>
          </a:xfrm>
          <a:prstGeom prst="rect">
            <a:avLst/>
          </a:prstGeom>
          <a:noFill/>
          <a:ln>
            <a:noFill/>
          </a:ln>
        </p:spPr>
      </p:pic>
      <p:sp>
        <p:nvSpPr>
          <p:cNvPr id="114" name="Shape 1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-O1: Some Optimizations</a:t>
            </a:r>
            <a:endParaRPr/>
          </a:p>
        </p:txBody>
      </p:sp>
      <p:sp>
        <p:nvSpPr>
          <p:cNvPr id="115" name="Shape 115"/>
          <p:cNvSpPr txBox="1"/>
          <p:nvPr>
            <p:ph idx="1" type="body"/>
          </p:nvPr>
        </p:nvSpPr>
        <p:spPr>
          <a:xfrm>
            <a:off x="311700" y="1225225"/>
            <a:ext cx="6142800" cy="3354000"/>
          </a:xfrm>
          <a:prstGeom prst="rect">
            <a:avLst/>
          </a:prstGeom>
        </p:spPr>
        <p:txBody>
          <a:bodyPr anchorCtr="0" anchor="t" bIns="91425" lIns="91425" spcFirstLastPara="1" rIns="91425" wrap="square" tIns="91425">
            <a:noAutofit/>
          </a:bodyPr>
          <a:lstStyle/>
          <a:p>
            <a:pPr indent="-342900" lvl="0" marL="457200" marR="38100" rtl="0">
              <a:spcBef>
                <a:spcPts val="0"/>
              </a:spcBef>
              <a:spcAft>
                <a:spcPts val="0"/>
              </a:spcAft>
              <a:buSzPts val="1800"/>
              <a:buFont typeface="Arial"/>
              <a:buChar char="-"/>
            </a:pPr>
            <a:r>
              <a:rPr b="1" lang="en" sz="1800">
                <a:latin typeface="Arial"/>
                <a:ea typeface="Arial"/>
                <a:cs typeface="Arial"/>
                <a:sym typeface="Arial"/>
              </a:rPr>
              <a:t>merge-constants:</a:t>
            </a:r>
            <a:endParaRPr b="1" sz="1800">
              <a:latin typeface="Arial"/>
              <a:ea typeface="Arial"/>
              <a:cs typeface="Arial"/>
              <a:sym typeface="Arial"/>
            </a:endParaRPr>
          </a:p>
          <a:p>
            <a:pPr indent="0" lvl="0" marL="495300" marR="38100" rtl="0">
              <a:spcBef>
                <a:spcPts val="0"/>
              </a:spcBef>
              <a:spcAft>
                <a:spcPts val="0"/>
              </a:spcAft>
              <a:buNone/>
            </a:pPr>
            <a:r>
              <a:rPr lang="en" sz="1800">
                <a:latin typeface="Arial"/>
                <a:ea typeface="Arial"/>
                <a:cs typeface="Arial"/>
                <a:sym typeface="Arial"/>
              </a:rPr>
              <a:t>- </a:t>
            </a:r>
            <a:r>
              <a:rPr lang="en" sz="1800">
                <a:latin typeface="Arial"/>
                <a:ea typeface="Arial"/>
                <a:cs typeface="Arial"/>
                <a:sym typeface="Arial"/>
              </a:rPr>
              <a:t>Attempt to merge Identical constants.</a:t>
            </a:r>
            <a:endParaRPr sz="1800">
              <a:latin typeface="Arial"/>
              <a:ea typeface="Arial"/>
              <a:cs typeface="Arial"/>
              <a:sym typeface="Arial"/>
            </a:endParaRPr>
          </a:p>
          <a:p>
            <a:pPr indent="0" lvl="0" marL="457200" marR="38100" rtl="0">
              <a:spcBef>
                <a:spcPts val="0"/>
              </a:spcBef>
              <a:spcAft>
                <a:spcPts val="0"/>
              </a:spcAft>
              <a:buNone/>
            </a:pPr>
            <a:r>
              <a:t/>
            </a:r>
            <a:endParaRPr sz="1800">
              <a:latin typeface="Arial"/>
              <a:ea typeface="Arial"/>
              <a:cs typeface="Arial"/>
              <a:sym typeface="Arial"/>
            </a:endParaRPr>
          </a:p>
          <a:p>
            <a:pPr indent="-342900" lvl="0" marL="457200" marR="38100" rtl="0">
              <a:spcBef>
                <a:spcPts val="0"/>
              </a:spcBef>
              <a:spcAft>
                <a:spcPts val="0"/>
              </a:spcAft>
              <a:buSzPts val="1800"/>
              <a:buFont typeface="Arial"/>
              <a:buChar char="-"/>
            </a:pPr>
            <a:r>
              <a:rPr b="1" lang="en" sz="1800">
                <a:latin typeface="Arial"/>
                <a:ea typeface="Arial"/>
                <a:cs typeface="Arial"/>
                <a:sym typeface="Arial"/>
              </a:rPr>
              <a:t>loop-optimize:</a:t>
            </a:r>
            <a:endParaRPr sz="1800">
              <a:latin typeface="Arial"/>
              <a:ea typeface="Arial"/>
              <a:cs typeface="Arial"/>
              <a:sym typeface="Arial"/>
            </a:endParaRPr>
          </a:p>
          <a:p>
            <a:pPr indent="-342900" lvl="1" marL="914400" marR="38100" rtl="0">
              <a:spcBef>
                <a:spcPts val="0"/>
              </a:spcBef>
              <a:spcAft>
                <a:spcPts val="0"/>
              </a:spcAft>
              <a:buSzPts val="1800"/>
              <a:buFont typeface="Arial"/>
              <a:buChar char="-"/>
            </a:pPr>
            <a:r>
              <a:rPr lang="en" sz="1800">
                <a:latin typeface="Arial"/>
                <a:ea typeface="Arial"/>
                <a:cs typeface="Arial"/>
                <a:sym typeface="Arial"/>
              </a:rPr>
              <a:t>Move constant expression out of loops.</a:t>
            </a:r>
            <a:endParaRPr sz="1800">
              <a:latin typeface="Arial"/>
              <a:ea typeface="Arial"/>
              <a:cs typeface="Arial"/>
              <a:sym typeface="Arial"/>
            </a:endParaRPr>
          </a:p>
          <a:p>
            <a:pPr indent="-342900" lvl="1" marL="914400" marR="38100" rtl="0">
              <a:spcBef>
                <a:spcPts val="0"/>
              </a:spcBef>
              <a:spcAft>
                <a:spcPts val="0"/>
              </a:spcAft>
              <a:buSzPts val="1800"/>
              <a:buFont typeface="Arial"/>
              <a:buChar char="-"/>
            </a:pPr>
            <a:r>
              <a:rPr lang="en" sz="1800">
                <a:latin typeface="Arial"/>
                <a:ea typeface="Arial"/>
                <a:cs typeface="Arial"/>
                <a:sym typeface="Arial"/>
              </a:rPr>
              <a:t>Simplify exit test conditions and do loop unrolling.</a:t>
            </a:r>
            <a:endParaRPr sz="1800">
              <a:latin typeface="Arial"/>
              <a:ea typeface="Arial"/>
              <a:cs typeface="Arial"/>
              <a:sym typeface="Arial"/>
            </a:endParaRPr>
          </a:p>
          <a:p>
            <a:pPr indent="0" lvl="0" marL="0" marR="38100" rtl="0">
              <a:spcBef>
                <a:spcPts val="0"/>
              </a:spcBef>
              <a:spcAft>
                <a:spcPts val="0"/>
              </a:spcAft>
              <a:buNone/>
            </a:pPr>
            <a:r>
              <a:t/>
            </a:r>
            <a:endParaRPr sz="1800">
              <a:latin typeface="Arial"/>
              <a:ea typeface="Arial"/>
              <a:cs typeface="Arial"/>
              <a:sym typeface="Arial"/>
            </a:endParaRPr>
          </a:p>
          <a:p>
            <a:pPr indent="-342900" lvl="0" marL="457200" marR="38100" rtl="0">
              <a:spcBef>
                <a:spcPts val="0"/>
              </a:spcBef>
              <a:spcAft>
                <a:spcPts val="0"/>
              </a:spcAft>
              <a:buSzPts val="1800"/>
              <a:buFont typeface="Arial"/>
              <a:buChar char="-"/>
            </a:pPr>
            <a:r>
              <a:rPr b="1" lang="en" sz="1800">
                <a:latin typeface="Arial"/>
                <a:ea typeface="Arial"/>
                <a:cs typeface="Arial"/>
                <a:sym typeface="Arial"/>
              </a:rPr>
              <a:t>if-conversion:</a:t>
            </a:r>
            <a:endParaRPr b="1" sz="1800">
              <a:latin typeface="Arial"/>
              <a:ea typeface="Arial"/>
              <a:cs typeface="Arial"/>
              <a:sym typeface="Arial"/>
            </a:endParaRPr>
          </a:p>
          <a:p>
            <a:pPr indent="-342900" lvl="1" marL="914400" marR="38100" rtl="0">
              <a:spcBef>
                <a:spcPts val="0"/>
              </a:spcBef>
              <a:spcAft>
                <a:spcPts val="0"/>
              </a:spcAft>
              <a:buSzPts val="1800"/>
              <a:buFont typeface="Arial"/>
              <a:buChar char="-"/>
            </a:pPr>
            <a:r>
              <a:rPr lang="en" sz="1800">
                <a:latin typeface="Arial"/>
                <a:ea typeface="Arial"/>
                <a:cs typeface="Arial"/>
                <a:sym typeface="Arial"/>
              </a:rPr>
              <a:t>Attempt to transform conditional jumps into branch less equivalent.</a:t>
            </a:r>
            <a:endParaRPr sz="1800">
              <a:latin typeface="Arial"/>
              <a:ea typeface="Arial"/>
              <a:cs typeface="Arial"/>
              <a:sym typeface="Arial"/>
            </a:endParaRPr>
          </a:p>
          <a:p>
            <a:pPr indent="0" lvl="0" marL="0" marR="38100" rtl="0">
              <a:spcBef>
                <a:spcPts val="0"/>
              </a:spcBef>
              <a:spcAft>
                <a:spcPts val="0"/>
              </a:spcAft>
              <a:buNone/>
            </a:pPr>
            <a:r>
              <a:t/>
            </a:r>
            <a:endParaRPr sz="1800">
              <a:highlight>
                <a:srgbClr val="F2F2F9"/>
              </a:highlight>
              <a:latin typeface="Arial"/>
              <a:ea typeface="Arial"/>
              <a:cs typeface="Arial"/>
              <a:sym typeface="Arial"/>
            </a:endParaRPr>
          </a:p>
          <a:p>
            <a:pPr indent="0" lvl="0" marL="457200" marR="38100" rtl="0">
              <a:spcBef>
                <a:spcPts val="0"/>
              </a:spcBef>
              <a:spcAft>
                <a:spcPts val="0"/>
              </a:spcAft>
              <a:buNone/>
            </a:pPr>
            <a:r>
              <a:t/>
            </a:r>
            <a:endParaRPr sz="1800">
              <a:highlight>
                <a:srgbClr val="E0E0E0"/>
              </a:highlight>
              <a:latin typeface="Verdana"/>
              <a:ea typeface="Verdana"/>
              <a:cs typeface="Verdana"/>
              <a:sym typeface="Verdana"/>
            </a:endParaRPr>
          </a:p>
          <a:p>
            <a:pPr indent="0" lvl="0" marL="38100" marR="38100" rtl="0">
              <a:spcBef>
                <a:spcPts val="0"/>
              </a:spcBef>
              <a:spcAft>
                <a:spcPts val="0"/>
              </a:spcAft>
              <a:buClr>
                <a:schemeClr val="dk1"/>
              </a:buClr>
              <a:buSzPts val="1100"/>
              <a:buFont typeface="Arial"/>
              <a:buNone/>
            </a:pPr>
            <a:r>
              <a:t/>
            </a:r>
            <a:endParaRPr sz="2000">
              <a:highlight>
                <a:srgbClr val="F2F2F9"/>
              </a:highlight>
              <a:latin typeface="Arial"/>
              <a:ea typeface="Arial"/>
              <a:cs typeface="Arial"/>
              <a:sym typeface="Arial"/>
            </a:endParaRPr>
          </a:p>
          <a:p>
            <a:pPr indent="0" lvl="0" marL="0" rtl="0">
              <a:spcBef>
                <a:spcPts val="0"/>
              </a:spcBef>
              <a:spcAft>
                <a:spcPts val="1600"/>
              </a:spcAft>
              <a:buNone/>
            </a:pPr>
            <a:r>
              <a:t/>
            </a:r>
            <a:endParaRPr sz="1600"/>
          </a:p>
        </p:txBody>
      </p:sp>
      <p:sp>
        <p:nvSpPr>
          <p:cNvPr id="116" name="Shape 116"/>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pic>
        <p:nvPicPr>
          <p:cNvPr id="117" name="Shape 117"/>
          <p:cNvPicPr preferRelativeResize="0"/>
          <p:nvPr/>
        </p:nvPicPr>
        <p:blipFill>
          <a:blip r:embed="rId4">
            <a:alphaModFix/>
          </a:blip>
          <a:stretch>
            <a:fillRect/>
          </a:stretch>
        </p:blipFill>
        <p:spPr>
          <a:xfrm flipH="1" rot="-697226">
            <a:off x="1413163" y="3164384"/>
            <a:ext cx="2777272" cy="231748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